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41" d="100"/>
          <a:sy n="41" d="100"/>
        </p:scale>
        <p:origin x="8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785AE0-619B-4A3F-85D3-95C0CF9DDC44}"/>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75C40803-8DF4-47CB-BCEC-C1DBE46673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DF06F6C4-5BDD-476C-8755-B30C18B206F0}"/>
              </a:ext>
            </a:extLst>
          </p:cNvPr>
          <p:cNvSpPr>
            <a:spLocks noGrp="1"/>
          </p:cNvSpPr>
          <p:nvPr>
            <p:ph type="dt" sz="half" idx="10"/>
          </p:nvPr>
        </p:nvSpPr>
        <p:spPr/>
        <p:txBody>
          <a:bodyPr/>
          <a:lstStyle/>
          <a:p>
            <a:fld id="{B02F6DA4-45AF-4BE9-A641-EDEA0684D462}" type="datetimeFigureOut">
              <a:rPr lang="pl-PL" smtClean="0"/>
              <a:t>08.02.2021</a:t>
            </a:fld>
            <a:endParaRPr lang="pl-PL"/>
          </a:p>
        </p:txBody>
      </p:sp>
      <p:sp>
        <p:nvSpPr>
          <p:cNvPr id="5" name="Symbol zastępczy stopki 4">
            <a:extLst>
              <a:ext uri="{FF2B5EF4-FFF2-40B4-BE49-F238E27FC236}">
                <a16:creationId xmlns:a16="http://schemas.microsoft.com/office/drawing/2014/main" id="{D6BADC97-678B-4530-B653-FCB791731B0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98413E9-3028-49C8-9006-EE2F2D04BB8F}"/>
              </a:ext>
            </a:extLst>
          </p:cNvPr>
          <p:cNvSpPr>
            <a:spLocks noGrp="1"/>
          </p:cNvSpPr>
          <p:nvPr>
            <p:ph type="sldNum" sz="quarter" idx="12"/>
          </p:nvPr>
        </p:nvSpPr>
        <p:spPr/>
        <p:txBody>
          <a:bodyPr/>
          <a:lstStyle/>
          <a:p>
            <a:fld id="{C24ABE0E-1E51-4B32-A856-F2C3141A5CF1}" type="slidenum">
              <a:rPr lang="pl-PL" smtClean="0"/>
              <a:t>‹#›</a:t>
            </a:fld>
            <a:endParaRPr lang="pl-PL"/>
          </a:p>
        </p:txBody>
      </p:sp>
    </p:spTree>
    <p:extLst>
      <p:ext uri="{BB962C8B-B14F-4D97-AF65-F5344CB8AC3E}">
        <p14:creationId xmlns:p14="http://schemas.microsoft.com/office/powerpoint/2010/main" val="3758043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E12B62-365D-454C-8CD9-958904546EE0}"/>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C0EB122-A18C-4AD2-BC41-1DB20BA1AC2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51E7326-1482-4047-A3AA-B17257C2EF56}"/>
              </a:ext>
            </a:extLst>
          </p:cNvPr>
          <p:cNvSpPr>
            <a:spLocks noGrp="1"/>
          </p:cNvSpPr>
          <p:nvPr>
            <p:ph type="dt" sz="half" idx="10"/>
          </p:nvPr>
        </p:nvSpPr>
        <p:spPr/>
        <p:txBody>
          <a:bodyPr/>
          <a:lstStyle/>
          <a:p>
            <a:fld id="{B02F6DA4-45AF-4BE9-A641-EDEA0684D462}" type="datetimeFigureOut">
              <a:rPr lang="pl-PL" smtClean="0"/>
              <a:t>08.02.2021</a:t>
            </a:fld>
            <a:endParaRPr lang="pl-PL"/>
          </a:p>
        </p:txBody>
      </p:sp>
      <p:sp>
        <p:nvSpPr>
          <p:cNvPr id="5" name="Symbol zastępczy stopki 4">
            <a:extLst>
              <a:ext uri="{FF2B5EF4-FFF2-40B4-BE49-F238E27FC236}">
                <a16:creationId xmlns:a16="http://schemas.microsoft.com/office/drawing/2014/main" id="{21EF5887-8CA7-4F88-958D-DD59028D1FD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FD72BAA-BABD-4B74-A52D-85CC8B04F293}"/>
              </a:ext>
            </a:extLst>
          </p:cNvPr>
          <p:cNvSpPr>
            <a:spLocks noGrp="1"/>
          </p:cNvSpPr>
          <p:nvPr>
            <p:ph type="sldNum" sz="quarter" idx="12"/>
          </p:nvPr>
        </p:nvSpPr>
        <p:spPr/>
        <p:txBody>
          <a:bodyPr/>
          <a:lstStyle/>
          <a:p>
            <a:fld id="{C24ABE0E-1E51-4B32-A856-F2C3141A5CF1}" type="slidenum">
              <a:rPr lang="pl-PL" smtClean="0"/>
              <a:t>‹#›</a:t>
            </a:fld>
            <a:endParaRPr lang="pl-PL"/>
          </a:p>
        </p:txBody>
      </p:sp>
    </p:spTree>
    <p:extLst>
      <p:ext uri="{BB962C8B-B14F-4D97-AF65-F5344CB8AC3E}">
        <p14:creationId xmlns:p14="http://schemas.microsoft.com/office/powerpoint/2010/main" val="346699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C3DEEA0-3E66-4186-94DB-2EDECC600CC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186BD9C-C9F7-47A2-93F0-B264813C37FD}"/>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52315A0-0467-4562-BDE2-0458FAF89B07}"/>
              </a:ext>
            </a:extLst>
          </p:cNvPr>
          <p:cNvSpPr>
            <a:spLocks noGrp="1"/>
          </p:cNvSpPr>
          <p:nvPr>
            <p:ph type="dt" sz="half" idx="10"/>
          </p:nvPr>
        </p:nvSpPr>
        <p:spPr/>
        <p:txBody>
          <a:bodyPr/>
          <a:lstStyle/>
          <a:p>
            <a:fld id="{B02F6DA4-45AF-4BE9-A641-EDEA0684D462}" type="datetimeFigureOut">
              <a:rPr lang="pl-PL" smtClean="0"/>
              <a:t>08.02.2021</a:t>
            </a:fld>
            <a:endParaRPr lang="pl-PL"/>
          </a:p>
        </p:txBody>
      </p:sp>
      <p:sp>
        <p:nvSpPr>
          <p:cNvPr id="5" name="Symbol zastępczy stopki 4">
            <a:extLst>
              <a:ext uri="{FF2B5EF4-FFF2-40B4-BE49-F238E27FC236}">
                <a16:creationId xmlns:a16="http://schemas.microsoft.com/office/drawing/2014/main" id="{A4D352E0-B89E-4894-B832-4F935EE7554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32E5097-7209-4847-852B-FB776840E6C4}"/>
              </a:ext>
            </a:extLst>
          </p:cNvPr>
          <p:cNvSpPr>
            <a:spLocks noGrp="1"/>
          </p:cNvSpPr>
          <p:nvPr>
            <p:ph type="sldNum" sz="quarter" idx="12"/>
          </p:nvPr>
        </p:nvSpPr>
        <p:spPr/>
        <p:txBody>
          <a:bodyPr/>
          <a:lstStyle/>
          <a:p>
            <a:fld id="{C24ABE0E-1E51-4B32-A856-F2C3141A5CF1}" type="slidenum">
              <a:rPr lang="pl-PL" smtClean="0"/>
              <a:t>‹#›</a:t>
            </a:fld>
            <a:endParaRPr lang="pl-PL"/>
          </a:p>
        </p:txBody>
      </p:sp>
    </p:spTree>
    <p:extLst>
      <p:ext uri="{BB962C8B-B14F-4D97-AF65-F5344CB8AC3E}">
        <p14:creationId xmlns:p14="http://schemas.microsoft.com/office/powerpoint/2010/main" val="152435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AEEA7D-6EAE-417A-9D7E-3A09359C038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C896157-29AD-4BCD-8274-3B1C34F97DB7}"/>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6087F3B-798A-4D25-843A-321ED236540E}"/>
              </a:ext>
            </a:extLst>
          </p:cNvPr>
          <p:cNvSpPr>
            <a:spLocks noGrp="1"/>
          </p:cNvSpPr>
          <p:nvPr>
            <p:ph type="dt" sz="half" idx="10"/>
          </p:nvPr>
        </p:nvSpPr>
        <p:spPr/>
        <p:txBody>
          <a:bodyPr/>
          <a:lstStyle/>
          <a:p>
            <a:fld id="{B02F6DA4-45AF-4BE9-A641-EDEA0684D462}" type="datetimeFigureOut">
              <a:rPr lang="pl-PL" smtClean="0"/>
              <a:t>08.02.2021</a:t>
            </a:fld>
            <a:endParaRPr lang="pl-PL"/>
          </a:p>
        </p:txBody>
      </p:sp>
      <p:sp>
        <p:nvSpPr>
          <p:cNvPr id="5" name="Symbol zastępczy stopki 4">
            <a:extLst>
              <a:ext uri="{FF2B5EF4-FFF2-40B4-BE49-F238E27FC236}">
                <a16:creationId xmlns:a16="http://schemas.microsoft.com/office/drawing/2014/main" id="{9F435351-FC5A-4F94-BA10-1AB36B11FC9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04B737A-E2BD-4114-AF96-1129EB356CF2}"/>
              </a:ext>
            </a:extLst>
          </p:cNvPr>
          <p:cNvSpPr>
            <a:spLocks noGrp="1"/>
          </p:cNvSpPr>
          <p:nvPr>
            <p:ph type="sldNum" sz="quarter" idx="12"/>
          </p:nvPr>
        </p:nvSpPr>
        <p:spPr/>
        <p:txBody>
          <a:bodyPr/>
          <a:lstStyle/>
          <a:p>
            <a:fld id="{C24ABE0E-1E51-4B32-A856-F2C3141A5CF1}" type="slidenum">
              <a:rPr lang="pl-PL" smtClean="0"/>
              <a:t>‹#›</a:t>
            </a:fld>
            <a:endParaRPr lang="pl-PL"/>
          </a:p>
        </p:txBody>
      </p:sp>
    </p:spTree>
    <p:extLst>
      <p:ext uri="{BB962C8B-B14F-4D97-AF65-F5344CB8AC3E}">
        <p14:creationId xmlns:p14="http://schemas.microsoft.com/office/powerpoint/2010/main" val="172120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CF33B0-EA09-4672-83A0-8BFF4FABC63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C26AEE9-B60B-4169-9DB3-A506F247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FB46FED7-16B8-48DD-BC1F-726484F0C36D}"/>
              </a:ext>
            </a:extLst>
          </p:cNvPr>
          <p:cNvSpPr>
            <a:spLocks noGrp="1"/>
          </p:cNvSpPr>
          <p:nvPr>
            <p:ph type="dt" sz="half" idx="10"/>
          </p:nvPr>
        </p:nvSpPr>
        <p:spPr/>
        <p:txBody>
          <a:bodyPr/>
          <a:lstStyle/>
          <a:p>
            <a:fld id="{B02F6DA4-45AF-4BE9-A641-EDEA0684D462}" type="datetimeFigureOut">
              <a:rPr lang="pl-PL" smtClean="0"/>
              <a:t>08.02.2021</a:t>
            </a:fld>
            <a:endParaRPr lang="pl-PL"/>
          </a:p>
        </p:txBody>
      </p:sp>
      <p:sp>
        <p:nvSpPr>
          <p:cNvPr id="5" name="Symbol zastępczy stopki 4">
            <a:extLst>
              <a:ext uri="{FF2B5EF4-FFF2-40B4-BE49-F238E27FC236}">
                <a16:creationId xmlns:a16="http://schemas.microsoft.com/office/drawing/2014/main" id="{28A2B7DD-421E-475E-9BD6-E5746890AED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F0D975D-363F-4BFE-8383-34D9EC78F671}"/>
              </a:ext>
            </a:extLst>
          </p:cNvPr>
          <p:cNvSpPr>
            <a:spLocks noGrp="1"/>
          </p:cNvSpPr>
          <p:nvPr>
            <p:ph type="sldNum" sz="quarter" idx="12"/>
          </p:nvPr>
        </p:nvSpPr>
        <p:spPr/>
        <p:txBody>
          <a:bodyPr/>
          <a:lstStyle/>
          <a:p>
            <a:fld id="{C24ABE0E-1E51-4B32-A856-F2C3141A5CF1}" type="slidenum">
              <a:rPr lang="pl-PL" smtClean="0"/>
              <a:t>‹#›</a:t>
            </a:fld>
            <a:endParaRPr lang="pl-PL"/>
          </a:p>
        </p:txBody>
      </p:sp>
    </p:spTree>
    <p:extLst>
      <p:ext uri="{BB962C8B-B14F-4D97-AF65-F5344CB8AC3E}">
        <p14:creationId xmlns:p14="http://schemas.microsoft.com/office/powerpoint/2010/main" val="3740408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DAE37C-5F7F-4185-A3BC-05FB2B9F0F4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F2DC1A0-9446-4E9D-BFD6-02FEE0D39D99}"/>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E9B6F2F8-F4AB-4445-90F9-A8C2D9A2C8F6}"/>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A5B1FEDC-9921-4C32-9073-6EFC046151A8}"/>
              </a:ext>
            </a:extLst>
          </p:cNvPr>
          <p:cNvSpPr>
            <a:spLocks noGrp="1"/>
          </p:cNvSpPr>
          <p:nvPr>
            <p:ph type="dt" sz="half" idx="10"/>
          </p:nvPr>
        </p:nvSpPr>
        <p:spPr/>
        <p:txBody>
          <a:bodyPr/>
          <a:lstStyle/>
          <a:p>
            <a:fld id="{B02F6DA4-45AF-4BE9-A641-EDEA0684D462}" type="datetimeFigureOut">
              <a:rPr lang="pl-PL" smtClean="0"/>
              <a:t>08.02.2021</a:t>
            </a:fld>
            <a:endParaRPr lang="pl-PL"/>
          </a:p>
        </p:txBody>
      </p:sp>
      <p:sp>
        <p:nvSpPr>
          <p:cNvPr id="6" name="Symbol zastępczy stopki 5">
            <a:extLst>
              <a:ext uri="{FF2B5EF4-FFF2-40B4-BE49-F238E27FC236}">
                <a16:creationId xmlns:a16="http://schemas.microsoft.com/office/drawing/2014/main" id="{9AC9C6B8-4A1C-40F1-A3B2-3841B8FD160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C745546-1E3C-46F2-A030-F0427D06DB0B}"/>
              </a:ext>
            </a:extLst>
          </p:cNvPr>
          <p:cNvSpPr>
            <a:spLocks noGrp="1"/>
          </p:cNvSpPr>
          <p:nvPr>
            <p:ph type="sldNum" sz="quarter" idx="12"/>
          </p:nvPr>
        </p:nvSpPr>
        <p:spPr/>
        <p:txBody>
          <a:bodyPr/>
          <a:lstStyle/>
          <a:p>
            <a:fld id="{C24ABE0E-1E51-4B32-A856-F2C3141A5CF1}" type="slidenum">
              <a:rPr lang="pl-PL" smtClean="0"/>
              <a:t>‹#›</a:t>
            </a:fld>
            <a:endParaRPr lang="pl-PL"/>
          </a:p>
        </p:txBody>
      </p:sp>
    </p:spTree>
    <p:extLst>
      <p:ext uri="{BB962C8B-B14F-4D97-AF65-F5344CB8AC3E}">
        <p14:creationId xmlns:p14="http://schemas.microsoft.com/office/powerpoint/2010/main" val="261656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A04ED4-06BC-47AF-A170-6362911C4B3C}"/>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71E574F3-003D-407A-9075-9494D076E5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D64BD501-8F88-4F80-8DEC-00B234CF006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681AF9FA-4E60-4066-8B06-3E6D4DF600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29F6C5AC-DD04-4FF1-9E2E-858435A80710}"/>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E98AD331-0BA3-4EA3-9363-832DB91F3A09}"/>
              </a:ext>
            </a:extLst>
          </p:cNvPr>
          <p:cNvSpPr>
            <a:spLocks noGrp="1"/>
          </p:cNvSpPr>
          <p:nvPr>
            <p:ph type="dt" sz="half" idx="10"/>
          </p:nvPr>
        </p:nvSpPr>
        <p:spPr/>
        <p:txBody>
          <a:bodyPr/>
          <a:lstStyle/>
          <a:p>
            <a:fld id="{B02F6DA4-45AF-4BE9-A641-EDEA0684D462}" type="datetimeFigureOut">
              <a:rPr lang="pl-PL" smtClean="0"/>
              <a:t>08.02.2021</a:t>
            </a:fld>
            <a:endParaRPr lang="pl-PL"/>
          </a:p>
        </p:txBody>
      </p:sp>
      <p:sp>
        <p:nvSpPr>
          <p:cNvPr id="8" name="Symbol zastępczy stopki 7">
            <a:extLst>
              <a:ext uri="{FF2B5EF4-FFF2-40B4-BE49-F238E27FC236}">
                <a16:creationId xmlns:a16="http://schemas.microsoft.com/office/drawing/2014/main" id="{7AD67705-8585-40DC-AD08-C9554E5DB69A}"/>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AF5C5848-1F20-421B-A926-E27E17B5262F}"/>
              </a:ext>
            </a:extLst>
          </p:cNvPr>
          <p:cNvSpPr>
            <a:spLocks noGrp="1"/>
          </p:cNvSpPr>
          <p:nvPr>
            <p:ph type="sldNum" sz="quarter" idx="12"/>
          </p:nvPr>
        </p:nvSpPr>
        <p:spPr/>
        <p:txBody>
          <a:bodyPr/>
          <a:lstStyle/>
          <a:p>
            <a:fld id="{C24ABE0E-1E51-4B32-A856-F2C3141A5CF1}" type="slidenum">
              <a:rPr lang="pl-PL" smtClean="0"/>
              <a:t>‹#›</a:t>
            </a:fld>
            <a:endParaRPr lang="pl-PL"/>
          </a:p>
        </p:txBody>
      </p:sp>
    </p:spTree>
    <p:extLst>
      <p:ext uri="{BB962C8B-B14F-4D97-AF65-F5344CB8AC3E}">
        <p14:creationId xmlns:p14="http://schemas.microsoft.com/office/powerpoint/2010/main" val="1577172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E02F3F-6BF1-44B3-BA3B-B5ED2D31924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395E283-CC80-478A-9B32-E7334601AE3C}"/>
              </a:ext>
            </a:extLst>
          </p:cNvPr>
          <p:cNvSpPr>
            <a:spLocks noGrp="1"/>
          </p:cNvSpPr>
          <p:nvPr>
            <p:ph type="dt" sz="half" idx="10"/>
          </p:nvPr>
        </p:nvSpPr>
        <p:spPr/>
        <p:txBody>
          <a:bodyPr/>
          <a:lstStyle/>
          <a:p>
            <a:fld id="{B02F6DA4-45AF-4BE9-A641-EDEA0684D462}" type="datetimeFigureOut">
              <a:rPr lang="pl-PL" smtClean="0"/>
              <a:t>08.02.2021</a:t>
            </a:fld>
            <a:endParaRPr lang="pl-PL"/>
          </a:p>
        </p:txBody>
      </p:sp>
      <p:sp>
        <p:nvSpPr>
          <p:cNvPr id="4" name="Symbol zastępczy stopki 3">
            <a:extLst>
              <a:ext uri="{FF2B5EF4-FFF2-40B4-BE49-F238E27FC236}">
                <a16:creationId xmlns:a16="http://schemas.microsoft.com/office/drawing/2014/main" id="{1B6A54DC-B28B-452D-8F16-EE132DCA2B0F}"/>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80881E3-86AE-4B22-8EE6-4E71D4277CC9}"/>
              </a:ext>
            </a:extLst>
          </p:cNvPr>
          <p:cNvSpPr>
            <a:spLocks noGrp="1"/>
          </p:cNvSpPr>
          <p:nvPr>
            <p:ph type="sldNum" sz="quarter" idx="12"/>
          </p:nvPr>
        </p:nvSpPr>
        <p:spPr/>
        <p:txBody>
          <a:bodyPr/>
          <a:lstStyle/>
          <a:p>
            <a:fld id="{C24ABE0E-1E51-4B32-A856-F2C3141A5CF1}" type="slidenum">
              <a:rPr lang="pl-PL" smtClean="0"/>
              <a:t>‹#›</a:t>
            </a:fld>
            <a:endParaRPr lang="pl-PL"/>
          </a:p>
        </p:txBody>
      </p:sp>
    </p:spTree>
    <p:extLst>
      <p:ext uri="{BB962C8B-B14F-4D97-AF65-F5344CB8AC3E}">
        <p14:creationId xmlns:p14="http://schemas.microsoft.com/office/powerpoint/2010/main" val="182444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694E6EE-70AC-4195-829A-E1FE569C0435}"/>
              </a:ext>
            </a:extLst>
          </p:cNvPr>
          <p:cNvSpPr>
            <a:spLocks noGrp="1"/>
          </p:cNvSpPr>
          <p:nvPr>
            <p:ph type="dt" sz="half" idx="10"/>
          </p:nvPr>
        </p:nvSpPr>
        <p:spPr/>
        <p:txBody>
          <a:bodyPr/>
          <a:lstStyle/>
          <a:p>
            <a:fld id="{B02F6DA4-45AF-4BE9-A641-EDEA0684D462}" type="datetimeFigureOut">
              <a:rPr lang="pl-PL" smtClean="0"/>
              <a:t>08.02.2021</a:t>
            </a:fld>
            <a:endParaRPr lang="pl-PL"/>
          </a:p>
        </p:txBody>
      </p:sp>
      <p:sp>
        <p:nvSpPr>
          <p:cNvPr id="3" name="Symbol zastępczy stopki 2">
            <a:extLst>
              <a:ext uri="{FF2B5EF4-FFF2-40B4-BE49-F238E27FC236}">
                <a16:creationId xmlns:a16="http://schemas.microsoft.com/office/drawing/2014/main" id="{AA54544B-0B79-48FE-9DB9-88F141D86C9D}"/>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9C7EAB8-B4E0-45D3-A7F2-7A4421079CB9}"/>
              </a:ext>
            </a:extLst>
          </p:cNvPr>
          <p:cNvSpPr>
            <a:spLocks noGrp="1"/>
          </p:cNvSpPr>
          <p:nvPr>
            <p:ph type="sldNum" sz="quarter" idx="12"/>
          </p:nvPr>
        </p:nvSpPr>
        <p:spPr/>
        <p:txBody>
          <a:bodyPr/>
          <a:lstStyle/>
          <a:p>
            <a:fld id="{C24ABE0E-1E51-4B32-A856-F2C3141A5CF1}" type="slidenum">
              <a:rPr lang="pl-PL" smtClean="0"/>
              <a:t>‹#›</a:t>
            </a:fld>
            <a:endParaRPr lang="pl-PL"/>
          </a:p>
        </p:txBody>
      </p:sp>
    </p:spTree>
    <p:extLst>
      <p:ext uri="{BB962C8B-B14F-4D97-AF65-F5344CB8AC3E}">
        <p14:creationId xmlns:p14="http://schemas.microsoft.com/office/powerpoint/2010/main" val="377580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782060-19DC-4CC6-BFDA-E4F9C8EDDAB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B197749-7992-4BD1-A3C4-3829DEBB3B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1CCC408C-DDBE-481B-A97F-80863E2475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2F12347-4150-4282-90DB-51682E81281B}"/>
              </a:ext>
            </a:extLst>
          </p:cNvPr>
          <p:cNvSpPr>
            <a:spLocks noGrp="1"/>
          </p:cNvSpPr>
          <p:nvPr>
            <p:ph type="dt" sz="half" idx="10"/>
          </p:nvPr>
        </p:nvSpPr>
        <p:spPr/>
        <p:txBody>
          <a:bodyPr/>
          <a:lstStyle/>
          <a:p>
            <a:fld id="{B02F6DA4-45AF-4BE9-A641-EDEA0684D462}" type="datetimeFigureOut">
              <a:rPr lang="pl-PL" smtClean="0"/>
              <a:t>08.02.2021</a:t>
            </a:fld>
            <a:endParaRPr lang="pl-PL"/>
          </a:p>
        </p:txBody>
      </p:sp>
      <p:sp>
        <p:nvSpPr>
          <p:cNvPr id="6" name="Symbol zastępczy stopki 5">
            <a:extLst>
              <a:ext uri="{FF2B5EF4-FFF2-40B4-BE49-F238E27FC236}">
                <a16:creationId xmlns:a16="http://schemas.microsoft.com/office/drawing/2014/main" id="{87E13C91-A92E-47F1-A892-F999FAB0458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D104C61-FA74-42D3-8B82-AA2A02CBB212}"/>
              </a:ext>
            </a:extLst>
          </p:cNvPr>
          <p:cNvSpPr>
            <a:spLocks noGrp="1"/>
          </p:cNvSpPr>
          <p:nvPr>
            <p:ph type="sldNum" sz="quarter" idx="12"/>
          </p:nvPr>
        </p:nvSpPr>
        <p:spPr/>
        <p:txBody>
          <a:bodyPr/>
          <a:lstStyle/>
          <a:p>
            <a:fld id="{C24ABE0E-1E51-4B32-A856-F2C3141A5CF1}" type="slidenum">
              <a:rPr lang="pl-PL" smtClean="0"/>
              <a:t>‹#›</a:t>
            </a:fld>
            <a:endParaRPr lang="pl-PL"/>
          </a:p>
        </p:txBody>
      </p:sp>
    </p:spTree>
    <p:extLst>
      <p:ext uri="{BB962C8B-B14F-4D97-AF65-F5344CB8AC3E}">
        <p14:creationId xmlns:p14="http://schemas.microsoft.com/office/powerpoint/2010/main" val="57027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458145-912C-491D-977F-2E03D8E2283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12EB7651-D07A-4D63-8250-A8EE61DA9F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EC54912-55B2-4EA5-988C-E395DDE516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5A5B1B9-E9C2-4C0E-86FA-5F999AC3A92B}"/>
              </a:ext>
            </a:extLst>
          </p:cNvPr>
          <p:cNvSpPr>
            <a:spLocks noGrp="1"/>
          </p:cNvSpPr>
          <p:nvPr>
            <p:ph type="dt" sz="half" idx="10"/>
          </p:nvPr>
        </p:nvSpPr>
        <p:spPr/>
        <p:txBody>
          <a:bodyPr/>
          <a:lstStyle/>
          <a:p>
            <a:fld id="{B02F6DA4-45AF-4BE9-A641-EDEA0684D462}" type="datetimeFigureOut">
              <a:rPr lang="pl-PL" smtClean="0"/>
              <a:t>08.02.2021</a:t>
            </a:fld>
            <a:endParaRPr lang="pl-PL"/>
          </a:p>
        </p:txBody>
      </p:sp>
      <p:sp>
        <p:nvSpPr>
          <p:cNvPr id="6" name="Symbol zastępczy stopki 5">
            <a:extLst>
              <a:ext uri="{FF2B5EF4-FFF2-40B4-BE49-F238E27FC236}">
                <a16:creationId xmlns:a16="http://schemas.microsoft.com/office/drawing/2014/main" id="{4BCDADED-68FE-4A52-87B7-1F903F329E6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5008EF6-17EC-48F5-96E8-61D2EA67AFDA}"/>
              </a:ext>
            </a:extLst>
          </p:cNvPr>
          <p:cNvSpPr>
            <a:spLocks noGrp="1"/>
          </p:cNvSpPr>
          <p:nvPr>
            <p:ph type="sldNum" sz="quarter" idx="12"/>
          </p:nvPr>
        </p:nvSpPr>
        <p:spPr/>
        <p:txBody>
          <a:bodyPr/>
          <a:lstStyle/>
          <a:p>
            <a:fld id="{C24ABE0E-1E51-4B32-A856-F2C3141A5CF1}" type="slidenum">
              <a:rPr lang="pl-PL" smtClean="0"/>
              <a:t>‹#›</a:t>
            </a:fld>
            <a:endParaRPr lang="pl-PL"/>
          </a:p>
        </p:txBody>
      </p:sp>
    </p:spTree>
    <p:extLst>
      <p:ext uri="{BB962C8B-B14F-4D97-AF65-F5344CB8AC3E}">
        <p14:creationId xmlns:p14="http://schemas.microsoft.com/office/powerpoint/2010/main" val="1774869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17882D9-EC8C-42C5-90FA-482765DB90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E1FD730E-B611-47A3-A63B-43C8FC69FA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ECB8C28-A4FD-4B56-870A-DFF6BCB926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F6DA4-45AF-4BE9-A641-EDEA0684D462}" type="datetimeFigureOut">
              <a:rPr lang="pl-PL" smtClean="0"/>
              <a:t>08.02.2021</a:t>
            </a:fld>
            <a:endParaRPr lang="pl-PL"/>
          </a:p>
        </p:txBody>
      </p:sp>
      <p:sp>
        <p:nvSpPr>
          <p:cNvPr id="5" name="Symbol zastępczy stopki 4">
            <a:extLst>
              <a:ext uri="{FF2B5EF4-FFF2-40B4-BE49-F238E27FC236}">
                <a16:creationId xmlns:a16="http://schemas.microsoft.com/office/drawing/2014/main" id="{A0FC5818-3542-4E8F-B501-4725EB5BC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F40C2E71-EFAA-4C60-82C1-848ECDC2C7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ABE0E-1E51-4B32-A856-F2C3141A5CF1}" type="slidenum">
              <a:rPr lang="pl-PL" smtClean="0"/>
              <a:t>‹#›</a:t>
            </a:fld>
            <a:endParaRPr lang="pl-PL"/>
          </a:p>
        </p:txBody>
      </p:sp>
    </p:spTree>
    <p:extLst>
      <p:ext uri="{BB962C8B-B14F-4D97-AF65-F5344CB8AC3E}">
        <p14:creationId xmlns:p14="http://schemas.microsoft.com/office/powerpoint/2010/main" val="621644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sip.lex.pl/#/document/522540247?cm=DOCUMENT" TargetMode="External"/><Relationship Id="rId2" Type="http://schemas.openxmlformats.org/officeDocument/2006/relationships/hyperlink" Target="https://sip.lex.pl/#/document/522175751?cm=DOCUMENT"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sip.lex.pl/#/document/521758726?cm=DOCUMENT"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F53DE0-891D-4484-A6D7-1FA7569FAA11}"/>
              </a:ext>
            </a:extLst>
          </p:cNvPr>
          <p:cNvSpPr>
            <a:spLocks noGrp="1"/>
          </p:cNvSpPr>
          <p:nvPr>
            <p:ph type="ctrTitle"/>
          </p:nvPr>
        </p:nvSpPr>
        <p:spPr/>
        <p:txBody>
          <a:bodyPr/>
          <a:lstStyle/>
          <a:p>
            <a:r>
              <a:rPr lang="pl-PL" dirty="0">
                <a:latin typeface="Times New Roman" panose="02020603050405020304" pitchFamily="18" charset="0"/>
                <a:cs typeface="Times New Roman" panose="02020603050405020304" pitchFamily="18" charset="0"/>
              </a:rPr>
              <a:t>Umowa dostawy</a:t>
            </a:r>
          </a:p>
        </p:txBody>
      </p:sp>
      <p:sp>
        <p:nvSpPr>
          <p:cNvPr id="3" name="Podtytuł 2">
            <a:extLst>
              <a:ext uri="{FF2B5EF4-FFF2-40B4-BE49-F238E27FC236}">
                <a16:creationId xmlns:a16="http://schemas.microsoft.com/office/drawing/2014/main" id="{D0D84444-D9CC-4F0F-BFB5-B6C7B388A4C6}"/>
              </a:ext>
            </a:extLst>
          </p:cNvPr>
          <p:cNvSpPr>
            <a:spLocks noGrp="1"/>
          </p:cNvSpPr>
          <p:nvPr>
            <p:ph type="subTitle" idx="1"/>
          </p:nvPr>
        </p:nvSpPr>
        <p:spPr/>
        <p:txBody>
          <a:bodyPr/>
          <a:lstStyle/>
          <a:p>
            <a:r>
              <a:rPr lang="pl-PL" dirty="0"/>
              <a:t>Dobra współpraca</a:t>
            </a:r>
          </a:p>
          <a:p>
            <a:endParaRPr lang="pl-PL" dirty="0"/>
          </a:p>
          <a:p>
            <a:pPr algn="l"/>
            <a:r>
              <a:rPr lang="pl-PL" dirty="0">
                <a:latin typeface="Times New Roman" panose="02020603050405020304" pitchFamily="18" charset="0"/>
                <a:cs typeface="Times New Roman" panose="02020603050405020304" pitchFamily="18" charset="0"/>
              </a:rPr>
              <a:t>Bożena</a:t>
            </a:r>
            <a:r>
              <a:rPr lang="pl-PL" dirty="0"/>
              <a:t> Cyrol radca prawny</a:t>
            </a:r>
          </a:p>
        </p:txBody>
      </p:sp>
    </p:spTree>
    <p:extLst>
      <p:ext uri="{BB962C8B-B14F-4D97-AF65-F5344CB8AC3E}">
        <p14:creationId xmlns:p14="http://schemas.microsoft.com/office/powerpoint/2010/main" val="403153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A14E2B1-3540-4518-B488-FD28F2966E76}"/>
              </a:ext>
            </a:extLst>
          </p:cNvPr>
          <p:cNvSpPr/>
          <p:nvPr/>
        </p:nvSpPr>
        <p:spPr>
          <a:xfrm>
            <a:off x="2639878" y="2828835"/>
            <a:ext cx="6912244" cy="1200329"/>
          </a:xfrm>
          <a:prstGeom prst="rect">
            <a:avLst/>
          </a:prstGeom>
        </p:spPr>
        <p:txBody>
          <a:bodyPr wrap="square">
            <a:spAutoFit/>
          </a:bodyPr>
          <a:lstStyle/>
          <a:p>
            <a:pPr algn="just">
              <a:spcBef>
                <a:spcPts val="600"/>
              </a:spcBef>
              <a:spcAft>
                <a:spcPts val="750"/>
              </a:spcAft>
            </a:pP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essentialia</a:t>
            </a:r>
            <a:r>
              <a:rPr lang="pl-PL"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negotii</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umowy dostawy należy określenie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rzeczy</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będącej przedmiotem dostawy oraz</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ceny</a:t>
            </a:r>
            <a:r>
              <a:rPr lang="pl-P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705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F3A29FB9-FE9A-4B8A-90F1-FBA26C4DEE7F}"/>
              </a:ext>
            </a:extLst>
          </p:cNvPr>
          <p:cNvSpPr/>
          <p:nvPr/>
        </p:nvSpPr>
        <p:spPr>
          <a:xfrm>
            <a:off x="2415152" y="2459504"/>
            <a:ext cx="7361695" cy="1938992"/>
          </a:xfrm>
          <a:prstGeom prst="rect">
            <a:avLst/>
          </a:prstGeom>
        </p:spPr>
        <p:txBody>
          <a:bodyPr wrap="square">
            <a:spAutoFit/>
          </a:bodyPr>
          <a:lstStyle/>
          <a:p>
            <a:pPr algn="just">
              <a:spcBef>
                <a:spcPts val="600"/>
              </a:spcBef>
              <a:spcAft>
                <a:spcPts val="750"/>
              </a:spcAft>
            </a:pP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Przedmiotem dostawy jest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rzecz ruchoma, oznaczona co do gatunku, zamienna,</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która powinna zostać wytworzona przez dostawcę, lecz dostawca nie musi jej wytwarzać osobiście, a także nie musi sam przeprowadzać całej procedury wytwarzania.</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3886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B2CCE855-9698-48AA-BCD4-ADA136920033}"/>
              </a:ext>
            </a:extLst>
          </p:cNvPr>
          <p:cNvSpPr/>
          <p:nvPr/>
        </p:nvSpPr>
        <p:spPr>
          <a:xfrm>
            <a:off x="2557220" y="2090172"/>
            <a:ext cx="7299702" cy="2677656"/>
          </a:xfrm>
          <a:prstGeom prst="rect">
            <a:avLst/>
          </a:prstGeom>
        </p:spPr>
        <p:txBody>
          <a:bodyPr wrap="square">
            <a:spAutoFit/>
          </a:bodyPr>
          <a:lstStyle/>
          <a:p>
            <a:pPr algn="just">
              <a:spcBef>
                <a:spcPts val="600"/>
              </a:spcBef>
              <a:spcAft>
                <a:spcPts val="750"/>
              </a:spcAft>
            </a:pP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Przedmiotem świadczenia</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 umowie dostawy mogą być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rzeczy oznaczone co do gatunku</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także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zwierzęta</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które nie są rzeczami, ale do których odpowiednio stosuje się przepisy o rzeczach (art.1 ust.2 ustawy z 21.08.1997 r. o ochronie zwierząt, Dz.U. z 2019 r. poz. 122 ze zm.), lecz nie mogą być nim obiekty, które nie są rzeczami w rozumieniu art.45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kc</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(np. programy komputerowe).</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4078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3357579-48D3-4928-9A8C-5A566E2DD98B}"/>
              </a:ext>
            </a:extLst>
          </p:cNvPr>
          <p:cNvSpPr/>
          <p:nvPr/>
        </p:nvSpPr>
        <p:spPr>
          <a:xfrm>
            <a:off x="2138766" y="2689471"/>
            <a:ext cx="7733654" cy="2308324"/>
          </a:xfrm>
          <a:prstGeom prst="rect">
            <a:avLst/>
          </a:prstGeom>
        </p:spPr>
        <p:txBody>
          <a:bodyPr wrap="square">
            <a:spAutoFit/>
          </a:bodyPr>
          <a:lstStyle/>
          <a:p>
            <a:pPr algn="just">
              <a:spcBef>
                <a:spcPts val="600"/>
              </a:spcBef>
              <a:spcAft>
                <a:spcPts val="750"/>
              </a:spcAft>
            </a:pP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Stronami umowy dostawy są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dostawca</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odbiorca</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Dostawca przyjmuje dostawę do wykonania, tj. zobowiązuje się do wytworzenia (producent) rzeczy oznaczonych tylko co do gatunku oraz do ich dostarczenia częściami albo periodycznie, zaś odbiorca zobowiązuje się do odebrania tych rzeczy i do zapłacenia ceny.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5275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DEEB65A-CC18-4552-94E2-F84D71144B7D}"/>
              </a:ext>
            </a:extLst>
          </p:cNvPr>
          <p:cNvSpPr/>
          <p:nvPr/>
        </p:nvSpPr>
        <p:spPr>
          <a:xfrm>
            <a:off x="2619213" y="1127426"/>
            <a:ext cx="7950631" cy="4154984"/>
          </a:xfrm>
          <a:prstGeom prst="rect">
            <a:avLst/>
          </a:prstGeom>
        </p:spPr>
        <p:txBody>
          <a:bodyPr wrap="square">
            <a:spAutoFit/>
          </a:bodyPr>
          <a:lstStyle/>
          <a:p>
            <a:pPr algn="just">
              <a:spcBef>
                <a:spcPts val="600"/>
              </a:spcBef>
              <a:spcAft>
                <a:spcPts val="750"/>
              </a:spcAft>
            </a:pP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Materiały</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służące do wytworzenia rzeczy mogą stanowić własność dostawcy, odbiorcy lub osoby trzeciej, przy czym istotne jest określenie surowców, z których rzeczy będą wytwarzane oraz sposobu (procesu) wytwarzania. Jeśli strony nie ustaliły sposobu wytwarzania, jego wybór pozostawiony jest dostawcy, który ponosi odpowiedzialność za jakość wytworzonych rzeczy oraz terminowość realizacji umowy, a nie za zastosowaną metodę produkcji. Jednocześnie zastrzeżenie w umowie dostawy sposobu wytwarzania rzeczy uprawnia odbiorcę do kontroli procesu produkcji (art. 608 § 2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kc</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3225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A5494C7-40A8-4F8F-B016-B2E644F8BDE6}"/>
              </a:ext>
            </a:extLst>
          </p:cNvPr>
          <p:cNvSpPr/>
          <p:nvPr/>
        </p:nvSpPr>
        <p:spPr>
          <a:xfrm>
            <a:off x="2634712" y="1720840"/>
            <a:ext cx="7439186" cy="3416320"/>
          </a:xfrm>
          <a:prstGeom prst="rect">
            <a:avLst/>
          </a:prstGeom>
        </p:spPr>
        <p:txBody>
          <a:bodyPr wrap="square">
            <a:spAutoFit/>
          </a:bodyPr>
          <a:lstStyle/>
          <a:p>
            <a:pPr algn="just"/>
            <a:r>
              <a:rPr lang="pl-PL" sz="2400" dirty="0">
                <a:latin typeface="Times New Roman" panose="02020603050405020304" pitchFamily="18" charset="0"/>
                <a:ea typeface="Times New Roman" panose="02020603050405020304" pitchFamily="18" charset="0"/>
              </a:rPr>
              <a:t>Judykatura i doktryna potwierdzają, że </a:t>
            </a:r>
            <a:r>
              <a:rPr lang="pl-PL" sz="2400" b="1" dirty="0">
                <a:latin typeface="Times New Roman" panose="02020603050405020304" pitchFamily="18" charset="0"/>
                <a:ea typeface="Times New Roman" panose="02020603050405020304" pitchFamily="18" charset="0"/>
              </a:rPr>
              <a:t>konstrukcja prawna dostawy</a:t>
            </a:r>
            <a:r>
              <a:rPr lang="pl-PL" sz="2400" dirty="0">
                <a:latin typeface="Times New Roman" panose="02020603050405020304" pitchFamily="18" charset="0"/>
                <a:ea typeface="Times New Roman" panose="02020603050405020304" pitchFamily="18" charset="0"/>
              </a:rPr>
              <a:t> opiera się na konstrukcji </a:t>
            </a:r>
            <a:r>
              <a:rPr lang="pl-PL" sz="2400" b="1" dirty="0">
                <a:latin typeface="Times New Roman" panose="02020603050405020304" pitchFamily="18" charset="0"/>
                <a:ea typeface="Times New Roman" panose="02020603050405020304" pitchFamily="18" charset="0"/>
              </a:rPr>
              <a:t>umowy sprzedaży</a:t>
            </a:r>
            <a:r>
              <a:rPr lang="pl-PL" sz="2400" dirty="0">
                <a:latin typeface="Times New Roman" panose="02020603050405020304" pitchFamily="18" charset="0"/>
                <a:ea typeface="Times New Roman" panose="02020603050405020304" pitchFamily="18" charset="0"/>
              </a:rPr>
              <a:t>, niekiedy z elementami</a:t>
            </a:r>
            <a:r>
              <a:rPr lang="pl-PL" sz="2400" b="1" dirty="0">
                <a:latin typeface="Times New Roman" panose="02020603050405020304" pitchFamily="18" charset="0"/>
                <a:ea typeface="Times New Roman" panose="02020603050405020304" pitchFamily="18" charset="0"/>
              </a:rPr>
              <a:t> umowy o dzieło</a:t>
            </a:r>
            <a:r>
              <a:rPr lang="pl-PL" sz="2400" dirty="0">
                <a:latin typeface="Times New Roman" panose="02020603050405020304" pitchFamily="18" charset="0"/>
                <a:ea typeface="Times New Roman" panose="02020603050405020304" pitchFamily="18" charset="0"/>
              </a:rPr>
              <a:t>, a nawet – </a:t>
            </a:r>
            <a:r>
              <a:rPr lang="pl-PL" sz="2400" b="1" dirty="0">
                <a:latin typeface="Times New Roman" panose="02020603050405020304" pitchFamily="18" charset="0"/>
                <a:ea typeface="Times New Roman" panose="02020603050405020304" pitchFamily="18" charset="0"/>
              </a:rPr>
              <a:t>umowy kontraktacji</a:t>
            </a:r>
            <a:r>
              <a:rPr lang="pl-PL" sz="2400" dirty="0">
                <a:latin typeface="Times New Roman" panose="02020603050405020304" pitchFamily="18" charset="0"/>
                <a:ea typeface="Times New Roman" panose="02020603050405020304" pitchFamily="18" charset="0"/>
              </a:rPr>
              <a:t>. W odniesieniu do orzecznictwa zob. np. wyrok SN z 21.07.2016, </a:t>
            </a:r>
            <a:r>
              <a:rPr lang="pl-PL" sz="2400" u="sng" dirty="0">
                <a:solidFill>
                  <a:srgbClr val="0563C1"/>
                </a:solidFill>
                <a:latin typeface="Times New Roman" panose="02020603050405020304" pitchFamily="18" charset="0"/>
                <a:ea typeface="Times New Roman" panose="02020603050405020304" pitchFamily="18" charset="0"/>
                <a:hlinkClick r:id="rId2"/>
              </a:rPr>
              <a:t>II CSK 674/15</a:t>
            </a:r>
            <a:r>
              <a:rPr lang="pl-PL" sz="2400" dirty="0">
                <a:latin typeface="Times New Roman" panose="02020603050405020304" pitchFamily="18" charset="0"/>
                <a:ea typeface="Times New Roman" panose="02020603050405020304" pitchFamily="18" charset="0"/>
              </a:rPr>
              <a:t>, LEX nr 2082055; wyrok SA w Warszawie z 9.06.2017 r., </a:t>
            </a:r>
            <a:r>
              <a:rPr lang="pl-PL" sz="2400" u="sng" dirty="0">
                <a:solidFill>
                  <a:srgbClr val="0563C1"/>
                </a:solidFill>
                <a:latin typeface="Times New Roman" panose="02020603050405020304" pitchFamily="18" charset="0"/>
                <a:ea typeface="Times New Roman" panose="02020603050405020304" pitchFamily="18" charset="0"/>
                <a:hlinkClick r:id="rId3"/>
              </a:rPr>
              <a:t>I </a:t>
            </a:r>
            <a:r>
              <a:rPr lang="pl-PL" sz="2400" u="sng" dirty="0" err="1">
                <a:solidFill>
                  <a:srgbClr val="0563C1"/>
                </a:solidFill>
                <a:latin typeface="Times New Roman" panose="02020603050405020304" pitchFamily="18" charset="0"/>
                <a:ea typeface="Times New Roman" panose="02020603050405020304" pitchFamily="18" charset="0"/>
                <a:hlinkClick r:id="rId3"/>
              </a:rPr>
              <a:t>ACa</a:t>
            </a:r>
            <a:r>
              <a:rPr lang="pl-PL" sz="2400" u="sng" dirty="0">
                <a:solidFill>
                  <a:srgbClr val="0563C1"/>
                </a:solidFill>
                <a:latin typeface="Times New Roman" panose="02020603050405020304" pitchFamily="18" charset="0"/>
                <a:ea typeface="Times New Roman" panose="02020603050405020304" pitchFamily="18" charset="0"/>
                <a:hlinkClick r:id="rId3"/>
              </a:rPr>
              <a:t> 464/16</a:t>
            </a:r>
            <a:r>
              <a:rPr lang="pl-PL" sz="2400" dirty="0">
                <a:latin typeface="Times New Roman" panose="02020603050405020304" pitchFamily="18" charset="0"/>
                <a:ea typeface="Times New Roman" panose="02020603050405020304" pitchFamily="18" charset="0"/>
              </a:rPr>
              <a:t>, LEX nr 2446551; wyrok SA w Katowicach z 18.01.1991 r., I </a:t>
            </a:r>
            <a:r>
              <a:rPr lang="pl-PL" sz="2400" dirty="0" err="1">
                <a:latin typeface="Times New Roman" panose="02020603050405020304" pitchFamily="18" charset="0"/>
                <a:ea typeface="Times New Roman" panose="02020603050405020304" pitchFamily="18" charset="0"/>
              </a:rPr>
              <a:t>Acr</a:t>
            </a:r>
            <a:r>
              <a:rPr lang="pl-PL" sz="2400" dirty="0">
                <a:latin typeface="Times New Roman" panose="02020603050405020304" pitchFamily="18" charset="0"/>
                <a:ea typeface="Times New Roman" panose="02020603050405020304" pitchFamily="18" charset="0"/>
              </a:rPr>
              <a:t> 133/90, OSA 1992/3, poz. 24. </a:t>
            </a:r>
            <a:endParaRPr lang="pl-PL" sz="2400" dirty="0"/>
          </a:p>
        </p:txBody>
      </p:sp>
    </p:spTree>
    <p:extLst>
      <p:ext uri="{BB962C8B-B14F-4D97-AF65-F5344CB8AC3E}">
        <p14:creationId xmlns:p14="http://schemas.microsoft.com/office/powerpoint/2010/main" val="2891533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A9A74275-956B-4451-9692-DE1E0F1BB8FD}"/>
              </a:ext>
            </a:extLst>
          </p:cNvPr>
          <p:cNvSpPr/>
          <p:nvPr/>
        </p:nvSpPr>
        <p:spPr>
          <a:xfrm>
            <a:off x="2252420" y="2107463"/>
            <a:ext cx="7687160" cy="1938992"/>
          </a:xfrm>
          <a:prstGeom prst="rect">
            <a:avLst/>
          </a:prstGeom>
        </p:spPr>
        <p:txBody>
          <a:bodyPr wrap="square">
            <a:spAutoFit/>
          </a:bodyPr>
          <a:lstStyle/>
          <a:p>
            <a:pPr algn="just">
              <a:spcBef>
                <a:spcPts val="600"/>
              </a:spcBef>
              <a:spcAft>
                <a:spcPts val="750"/>
              </a:spcAft>
            </a:pP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 temat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koniecznych ustaleń umownych (</a:t>
            </a:r>
            <a:r>
              <a:rPr lang="pl-PL"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essentialia</a:t>
            </a:r>
            <a:r>
              <a:rPr lang="pl-PL"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negotii</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 umowie dostawy, </a:t>
            </a:r>
            <a:r>
              <a:rPr lang="pl-PL"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scil</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obowiązku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wytworzenia </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rzeczy dostarczanych przez dostawcę, wypowiedział się Sąd Apelacyjny w Białymstoku w wyroku z 19.03.2015 r., </a:t>
            </a:r>
            <a:r>
              <a:rPr lang="pl-PL" sz="24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hlinkClick r:id="rId2"/>
              </a:rPr>
              <a:t>I </a:t>
            </a:r>
            <a:r>
              <a:rPr lang="pl-PL" sz="2400"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hlinkClick r:id="rId2"/>
              </a:rPr>
              <a:t>ACa</a:t>
            </a:r>
            <a:r>
              <a:rPr lang="pl-PL" sz="24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hlinkClick r:id="rId2"/>
              </a:rPr>
              <a:t> 920/14</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LEX nr 1665030.</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2048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B542DD9D-A81E-4881-9645-15CC444F9E42}"/>
              </a:ext>
            </a:extLst>
          </p:cNvPr>
          <p:cNvSpPr/>
          <p:nvPr/>
        </p:nvSpPr>
        <p:spPr>
          <a:xfrm>
            <a:off x="1534332" y="291800"/>
            <a:ext cx="9794930" cy="6370975"/>
          </a:xfrm>
          <a:prstGeom prst="rect">
            <a:avLst/>
          </a:prstGeom>
        </p:spPr>
        <p:txBody>
          <a:bodyPr wrap="square">
            <a:spAutoFit/>
          </a:bodyPr>
          <a:lstStyle/>
          <a:p>
            <a:pPr algn="just">
              <a:spcBef>
                <a:spcPts val="600"/>
              </a:spcBef>
              <a:spcAft>
                <a:spcPts val="750"/>
              </a:spcAft>
            </a:pP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Rzecz powinna zostać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wytworzona przez dostawcę</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 literaturze wskazuje się, że umową dostawy nie będzie umowa, której strona nie jest wytwórcą rzeczy, ale jedynie pośrednikiem nabywającym te rzeczy w celu ich sprzedaży odbiorcy (P. Sobolewski [w:] </a:t>
            </a:r>
            <a:r>
              <a:rPr lang="pl-PL"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Kodeks cywilny...</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 3b, red. K.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Osajda</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Legalis</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2018, kom.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Doart</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605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kc</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z jednoczesnym podkreśleniem, że dostawca nie musi wytwarzać rzeczy osobiście i nie musi sam przeprowadzać całej procedury wytwarzania. Dla zachowania charakteru umowy dostawy wystarczy, że dostawca będzie realizował najistotniejsze (biorąc pod uwagę rodzaj wytwarzanych rzeczy) etapy procesu wytwarzania rzeczy (np. zmontowanie silnika z części dostarczonych przez podwykonawców), a mniej istotne etapy wytwarzania rzeczy może powierzyć osobom trzecim (K.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Zaradkiewicz</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 </a:t>
            </a:r>
            <a:r>
              <a:rPr lang="pl-PL"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Kodeks cywilny</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red. K. Pietrzykowski, t. 2,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Legalis</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2018, kom. do art. 605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kc</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Z kolei niewielkie zmiany, np. polegające na modyfikacji kształtu lub barwy przedmiotu przez dostawcę, nie powinny być kwalifikowane – zdaniem przedstawicieli doktryny – jako wytworzenie rzeczy (K.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Zaradkiewicz</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 </a:t>
            </a:r>
            <a:r>
              <a:rPr lang="pl-PL"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Kodeks cywilny</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red. K. Pietrzykowski, t. 2,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Legalis</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2018, kom. do art.605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kc</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5694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4B19D4EE-9B51-49E0-8B6C-E9EF88BFB055}"/>
              </a:ext>
            </a:extLst>
          </p:cNvPr>
          <p:cNvSpPr/>
          <p:nvPr/>
        </p:nvSpPr>
        <p:spPr>
          <a:xfrm>
            <a:off x="2154265" y="2108125"/>
            <a:ext cx="8400081" cy="2641749"/>
          </a:xfrm>
          <a:prstGeom prst="rect">
            <a:avLst/>
          </a:prstGeom>
        </p:spPr>
        <p:txBody>
          <a:bodyPr wrap="square">
            <a:spAutoFit/>
          </a:bodyPr>
          <a:lstStyle/>
          <a:p>
            <a:pPr algn="just">
              <a:spcBef>
                <a:spcPts val="600"/>
              </a:spcBef>
              <a:spcAft>
                <a:spcPts val="750"/>
              </a:spcAft>
            </a:pPr>
            <a:r>
              <a:rPr lang="pl-PL"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Umowa dostawy</a:t>
            </a:r>
            <a:r>
              <a:rPr lang="pl-PL"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podobnie jak w systemach prawnych innych państw europejskich (Francja, Niemcy, Włochy) określa w sposób ogólny ramy prawne współpracy dostawcy z odbiorcą w zakresie wytwarzania i dostarczania rzeczy przyszłych, jest pod względem jurydycznym szczególnym rodzajem (podtypem) umowy sprzedaży z elementami umowy o dzieło i umowy kontraktacji.</a:t>
            </a:r>
            <a:endParaRPr lang="pl-PL"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ts val="1800"/>
              </a:lnSpc>
              <a:spcAft>
                <a:spcPts val="0"/>
              </a:spcAft>
            </a:pP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6056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9EC4450D-3746-4580-BAAA-F74252FCC5DF}"/>
              </a:ext>
            </a:extLst>
          </p:cNvPr>
          <p:cNvSpPr/>
          <p:nvPr/>
        </p:nvSpPr>
        <p:spPr>
          <a:xfrm>
            <a:off x="2314413" y="2122154"/>
            <a:ext cx="7563173" cy="2308324"/>
          </a:xfrm>
          <a:prstGeom prst="rect">
            <a:avLst/>
          </a:prstGeom>
        </p:spPr>
        <p:txBody>
          <a:bodyPr wrap="square">
            <a:spAutoFit/>
          </a:bodyPr>
          <a:lstStyle/>
          <a:p>
            <a:pPr algn="just">
              <a:spcAft>
                <a:spcPts val="0"/>
              </a:spcAft>
            </a:pPr>
            <a:r>
              <a:rPr lang="pl-PL"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Umowa dostawy art.  605 </a:t>
            </a:r>
            <a:r>
              <a:rPr lang="pl-PL" sz="2400"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kc</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l-PL"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Przez umowę dostawy dostawca zobowiązuje się do wytworzenia rzeczy oznaczonych tylko co do gatunku oraz do ich dostarczania częściami albo periodycznie, a odbiorca zobowiązuje się do odebrania tych rzeczy i do zapłacenia ceny.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136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F76CA0ED-ADD4-49FA-996A-C7A7F7505157}"/>
              </a:ext>
            </a:extLst>
          </p:cNvPr>
          <p:cNvSpPr/>
          <p:nvPr/>
        </p:nvSpPr>
        <p:spPr>
          <a:xfrm>
            <a:off x="2309248" y="2339938"/>
            <a:ext cx="7795648" cy="1938992"/>
          </a:xfrm>
          <a:prstGeom prst="rect">
            <a:avLst/>
          </a:prstGeom>
        </p:spPr>
        <p:txBody>
          <a:bodyPr wrap="square">
            <a:spAutoFit/>
          </a:bodyPr>
          <a:lstStyle/>
          <a:p>
            <a:pPr algn="just">
              <a:spcBef>
                <a:spcPts val="600"/>
              </a:spcBef>
              <a:spcAft>
                <a:spcPts val="750"/>
              </a:spcAft>
            </a:pPr>
            <a:r>
              <a:rPr lang="pl-PL"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W umowie dostawy </a:t>
            </a:r>
            <a:r>
              <a:rPr lang="pl-PL"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dostawca</a:t>
            </a:r>
            <a:r>
              <a:rPr lang="pl-PL"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zobowiązuje się do </a:t>
            </a:r>
            <a:r>
              <a:rPr lang="pl-PL"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wytworzenia</a:t>
            </a:r>
            <a:r>
              <a:rPr lang="pl-PL"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rzeczy oznaczonych</a:t>
            </a:r>
            <a:r>
              <a:rPr lang="pl-PL"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tylko co do gatunku</a:t>
            </a:r>
            <a:r>
              <a:rPr lang="pl-PL"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oraz do ich </a:t>
            </a:r>
            <a:r>
              <a:rPr lang="pl-PL"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dostarczania</a:t>
            </a:r>
            <a:r>
              <a:rPr lang="pl-PL"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częściami albo periodycznie, a </a:t>
            </a:r>
            <a:r>
              <a:rPr lang="pl-PL"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odbiorca</a:t>
            </a:r>
            <a:r>
              <a:rPr lang="pl-PL"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zobowiązuje się do </a:t>
            </a:r>
            <a:r>
              <a:rPr lang="pl-PL"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odebrania tych rzeczy i do zapłacenia ceny</a:t>
            </a:r>
            <a:r>
              <a:rPr lang="pl-PL"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3548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8B2592AA-C41F-4EEA-A904-68D2B1580F0B}"/>
              </a:ext>
            </a:extLst>
          </p:cNvPr>
          <p:cNvSpPr/>
          <p:nvPr/>
        </p:nvSpPr>
        <p:spPr>
          <a:xfrm>
            <a:off x="3192650" y="2448732"/>
            <a:ext cx="6044339" cy="1569660"/>
          </a:xfrm>
          <a:prstGeom prst="rect">
            <a:avLst/>
          </a:prstGeom>
        </p:spPr>
        <p:txBody>
          <a:bodyPr wrap="square">
            <a:spAutoFit/>
          </a:bodyPr>
          <a:lstStyle/>
          <a:p>
            <a:pPr algn="just">
              <a:spcBef>
                <a:spcPts val="600"/>
              </a:spcBef>
              <a:spcAft>
                <a:spcPts val="750"/>
              </a:spcAft>
            </a:pP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Przepis</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art. 612 </a:t>
            </a:r>
            <a:r>
              <a:rPr lang="pl-PL"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kc</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nakazuje stosować do umowy dostawy – w sprawach nieuregulowanych – przepisy o umowie sprzedaży</a:t>
            </a:r>
            <a:r>
              <a:rPr lang="pl-P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1210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D02C69E-FEAE-499B-A80A-39281F51E727}"/>
              </a:ext>
            </a:extLst>
          </p:cNvPr>
          <p:cNvSpPr/>
          <p:nvPr/>
        </p:nvSpPr>
        <p:spPr>
          <a:xfrm>
            <a:off x="2278250" y="1720312"/>
            <a:ext cx="7966129" cy="3046988"/>
          </a:xfrm>
          <a:prstGeom prst="rect">
            <a:avLst/>
          </a:prstGeom>
        </p:spPr>
        <p:txBody>
          <a:bodyPr wrap="square">
            <a:spAutoFit/>
          </a:bodyPr>
          <a:lstStyle/>
          <a:p>
            <a:pPr algn="just">
              <a:spcBef>
                <a:spcPts val="600"/>
              </a:spcBef>
              <a:spcAft>
                <a:spcPts val="750"/>
              </a:spcAft>
            </a:pP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Podstawowa cecha umowy dostawy wyraża się w tym, że dostawca zobowiązuje się nie tyle do dostarczenia rzeczy już istniejących, ile do ich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wytworzenia pod kontrolą odbiorcy</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tj. z jednoczesną możliwością wpływania na przebieg procesu produkcji – w tym zwłaszcza poprzez dostarczenie surowców, udzielanie wskazówek w zakresie produkcji itd. oraz dostarczenie produktów częściami, w określonych odstępach czasu.</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142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A8FCB341-2E15-4BA7-9DBA-EFCA808C83CF}"/>
              </a:ext>
            </a:extLst>
          </p:cNvPr>
          <p:cNvSpPr/>
          <p:nvPr/>
        </p:nvSpPr>
        <p:spPr>
          <a:xfrm>
            <a:off x="1957952" y="1983783"/>
            <a:ext cx="8276095" cy="2308324"/>
          </a:xfrm>
          <a:prstGeom prst="rect">
            <a:avLst/>
          </a:prstGeom>
        </p:spPr>
        <p:txBody>
          <a:bodyPr wrap="square">
            <a:spAutoFit/>
          </a:bodyPr>
          <a:lstStyle/>
          <a:p>
            <a:pPr algn="just">
              <a:spcBef>
                <a:spcPts val="600"/>
              </a:spcBef>
              <a:spcAft>
                <a:spcPts val="750"/>
              </a:spcAft>
            </a:pP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Umowa dostawy może być zawierana bez ograniczeń podmiotowych, lecz w praktyce najczęściej jest zawierana między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przedsiębiorcami</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(podmiotami profesjonalnymi), choć ustawodawca nie przewiduje – wbrew gospodarczej funkcji tej umowy – takiego obowiązku (stroną umowy może być każda osoba fizyczna i prawna).</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108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FA606287-D9F1-4166-9354-D3D03F84A7A8}"/>
              </a:ext>
            </a:extLst>
          </p:cNvPr>
          <p:cNvSpPr/>
          <p:nvPr/>
        </p:nvSpPr>
        <p:spPr>
          <a:xfrm>
            <a:off x="2500393" y="2681207"/>
            <a:ext cx="7191214" cy="1200329"/>
          </a:xfrm>
          <a:prstGeom prst="rect">
            <a:avLst/>
          </a:prstGeom>
        </p:spPr>
        <p:txBody>
          <a:bodyPr wrap="square">
            <a:spAutoFit/>
          </a:bodyPr>
          <a:lstStyle/>
          <a:p>
            <a:pPr algn="just">
              <a:spcBef>
                <a:spcPts val="600"/>
              </a:spcBef>
              <a:spcAft>
                <a:spcPts val="750"/>
              </a:spcAft>
            </a:pP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Umowa dostawy jest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umową o charakterze konsensualnym, odpłatnym, wzajemnym i zobowiązującym.</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327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A536DE9A-1F33-44F1-AABF-B7A4369A3C7D}"/>
              </a:ext>
            </a:extLst>
          </p:cNvPr>
          <p:cNvSpPr/>
          <p:nvPr/>
        </p:nvSpPr>
        <p:spPr>
          <a:xfrm>
            <a:off x="2074190" y="2393360"/>
            <a:ext cx="8043620" cy="1569660"/>
          </a:xfrm>
          <a:prstGeom prst="rect">
            <a:avLst/>
          </a:prstGeom>
        </p:spPr>
        <p:txBody>
          <a:bodyPr wrap="square">
            <a:spAutoFit/>
          </a:bodyPr>
          <a:lstStyle/>
          <a:p>
            <a:pPr algn="just">
              <a:spcBef>
                <a:spcPts val="600"/>
              </a:spcBef>
              <a:spcAft>
                <a:spcPts val="750"/>
              </a:spcAft>
            </a:pP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Kwestia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przedawnienia roszczeń</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nie została uregulowana w przepisach dotyczących umowy dostawy. Na mocy odesłania z art.612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kc</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zastosowanie znajdzie tu przepis regulujący przedawnienie roszczeń przy umowie sprzedaży (art. 554 </a:t>
            </a:r>
            <a:r>
              <a:rPr lang="pl-PL"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kc</a:t>
            </a:r>
            <a:r>
              <a:rPr lang="pl-P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575022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942</Words>
  <Application>Microsoft Office PowerPoint</Application>
  <PresentationFormat>Panoramiczny</PresentationFormat>
  <Paragraphs>21</Paragraphs>
  <Slides>17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17</vt:i4>
      </vt:variant>
    </vt:vector>
  </HeadingPairs>
  <TitlesOfParts>
    <vt:vector size="22" baseType="lpstr">
      <vt:lpstr>Arial</vt:lpstr>
      <vt:lpstr>Calibri</vt:lpstr>
      <vt:lpstr>Calibri Light</vt:lpstr>
      <vt:lpstr>Times New Roman</vt:lpstr>
      <vt:lpstr>Motyw pakietu Office</vt:lpstr>
      <vt:lpstr>Umowa dostawy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Umowa dostawy</dc:title>
  <dc:creator>Bożena Cyrol</dc:creator>
  <cp:lastModifiedBy>Bożena Cyrol</cp:lastModifiedBy>
  <cp:revision>7</cp:revision>
  <dcterms:created xsi:type="dcterms:W3CDTF">2020-05-09T14:14:55Z</dcterms:created>
  <dcterms:modified xsi:type="dcterms:W3CDTF">2021-02-08T10:25:40Z</dcterms:modified>
</cp:coreProperties>
</file>