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977AE-0E56-4FFB-916B-2A205DA86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90D451-3343-4761-BD6D-D4D7E5B50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275FD-35AC-44A5-8952-E8585E7E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8F135E-4075-43E4-A7FD-CAC5B3A8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9BFDC7-98D5-4A68-928F-A9160C6B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3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E1BD9-C421-43A3-9BBF-A76E4B9B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4C875AD-68B0-489B-8CD9-62AB699DB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317EA2-F317-4072-8366-B4B30C96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0CE41C-5D64-44E1-BFFA-6BA042B3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716CEF-CA68-4079-918F-F2D90475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88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E217ED3-A6E1-4AE4-BD8F-6ABD2E05C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3CBF73-7C2E-4BBE-9558-9BF9393F4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A72705-618D-4D42-AD65-8B82B0D6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4D93CF-0DD9-4DD2-AF9A-41598851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BE47A2-6EEA-4DD3-8545-D33EAB94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D651A0-63C7-4F6B-8BBD-416BEA80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A881C-DB15-4D48-AE6A-79282A9F0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DA21F7-BAAC-4E45-ADE8-F8E4425E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BC8CC6-4A19-41F6-B52A-5C464BF2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69724C-0B14-47F8-A9F0-E9E99F22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41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9E8EE-EE83-4605-81AA-12A123262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ACE586-0CD4-4E76-B475-F83C02144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4C18BA-6DB0-445F-9E15-AD705308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61D337-4071-4241-AE00-79882151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01C7A5-6D2D-458C-9D08-5A7B7006D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7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4455E-3686-43DC-B1CF-800A4CF2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502E21-4290-417D-901B-2E9E595F5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C8AE4B-7AD7-46C4-A58F-03B4DFB04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2600A8-95D3-4949-B7FD-0FCAFA5C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D18058C-F7F5-45F6-8C35-20C4D13A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A279764-EC02-4AE6-A882-9776DC05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26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F611A1-66C0-482A-BC7A-B92A4C3AB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3F56B7-DB8F-4AA4-854B-8A652504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740489-D22D-4AAD-AA05-AEA615F3E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FBE48E2-354B-4807-8A8B-344221CC8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6A9656-30CF-4886-B58F-26974BCEA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4DC4036-0B18-452D-9073-BCDBEC63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32C7D79-ABDF-4A0F-A4B0-527C07B4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3255274-F4B6-44CE-A626-22C4BF87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18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1C98A-5D5B-410F-AE38-A474275D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FA2C777-9340-48A1-8C02-01181C10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939D695-2C88-4B95-8825-7A720AE5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28E3D0-4DF3-4B64-90F8-B12A82BA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50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2CE066-EACE-453B-9F7D-29374313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812AF84-ECFA-4B2E-B212-D652011B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5410313-1B48-4358-82BD-92762F33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9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3F32-EDBE-4F32-82B8-7400D567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1C7338-58D6-496C-BE99-9948F8C6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AADEEA-41BB-4BE4-AA12-41ED13072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BA773F-0A07-40CE-9696-07B9A96E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F70421-3A53-47E5-8EE5-566FAB4A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E7B3033-9DE6-4144-901E-618240DF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77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748176-2000-4C78-823E-BFD00FA0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A18A0BE-0F24-44C9-A2BA-E71F7FB31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AC65D2C-A3A7-419B-A4C7-1A6CC05A8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C82CF3-82DE-4CAF-91D5-8B5F5CF2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187625-47E9-4A12-946F-E25606D9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8B4832-8E71-4169-A629-CB89FAD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D280E81-3E11-424D-9BEE-2B844993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6617DF-B54C-43BA-874F-62EAF2533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A59446-C6A7-4A1A-8FDE-A3C934CAA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4423-661B-4A58-B601-12735D1306E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E62427-3667-4904-83EE-FAC4EBF5A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B9346A-FDC3-4141-BD1F-864E0EA36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58EB-AACE-437A-8E95-C3979A7905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6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tg4ytgnzzhaytgltqmfyc4nbzgqztamjtga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rswglrsgiydimbvgi2ti" TargetMode="External"/><Relationship Id="rId2" Type="http://schemas.openxmlformats.org/officeDocument/2006/relationships/hyperlink" Target="https://sip.legalis.pl/document-view.seam?documentId=mrswglruguydmnbshazq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331AEF-8F01-4DB4-B7A1-F29BE8673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</a:t>
            </a:r>
            <a:r>
              <a:rPr lang="pl-PL" dirty="0"/>
              <a:t> przedwstępna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6760808-4436-423D-B570-220A65203E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dajmy sobie czas i zapewnijmy pewność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Bożena Cyrol radca prawny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048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43BDE1D-7FD2-45DD-9652-EC443127E457}"/>
              </a:ext>
            </a:extLst>
          </p:cNvPr>
          <p:cNvSpPr/>
          <p:nvPr/>
        </p:nvSpPr>
        <p:spPr>
          <a:xfrm>
            <a:off x="1317356" y="1582340"/>
            <a:ext cx="9841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Konieczna</a:t>
            </a: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treść umowy przedwstępnej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Jedynym wymogiem stawianym treści umowy przedwstępnej jest zawarcie w niej </a:t>
            </a:r>
            <a:r>
              <a:rPr lang="pl-PL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istotnych postanowień</a:t>
            </a: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umowy przyrzeczonej, tj. jej elementów koniecznych.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Wymóg oznaczenia ich w umowie przedwstępnej wynika stąd, że bez tego nie można byłoby ustalić, na czym ma polegać świadczenie dłużnika (jaką umowę ma on zawrzeć), a w razie zaistnienia sporu spowodowanego niewykonaniem zobowiązania sąd nie mógłby go rozstrzygnąć. Określenie w umowie przedwstępnej istotnych postanowień umowy przyrzeczonej jest po prostu określeniem świadczenia, jakie dłużnik ma spełnić. Należy zatem przyjąć, jak w każdym wypadku umowy zobowiązującej, że określenie to nie musi zostać dokonane ściśle w samej umowie przedwstępnej, lecz strony mogą także w tej umowie (w granicach wyznaczonych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353</a:t>
            </a:r>
            <a:r>
              <a:rPr lang="pl-PL" sz="1200" strike="noStrike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określić tylko sposób ustalenia w przyszłości (w momencie wymagalności zobowiązania) istotnych postanowień umowy.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1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13DAFE2-45D8-4907-A0FE-6CD9755AF4ED}"/>
              </a:ext>
            </a:extLst>
          </p:cNvPr>
          <p:cNvSpPr/>
          <p:nvPr/>
        </p:nvSpPr>
        <p:spPr>
          <a:xfrm>
            <a:off x="1735812" y="2413337"/>
            <a:ext cx="94384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 zobowiązania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umowie przedwstępnej strony mogą ustanowić obowiązki określonego postępowania w celu przygotowania się do wykonania umowy przyrzeczonej, a także obowiązki spełnienia części świadczeń z umowy przyrzeczonej lub niektórych z tych świadczeń w całości (np. wydania rzeczy, zapłaty części ceny itp.).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9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2D7709A-088D-4B2E-A44D-F38CE61298F4}"/>
              </a:ext>
            </a:extLst>
          </p:cNvPr>
          <p:cNvSpPr/>
          <p:nvPr/>
        </p:nvSpPr>
        <p:spPr>
          <a:xfrm>
            <a:off x="3156488" y="247335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Zastrzeżenia dodatkowe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umowie przedwstępnej można zamieścić także rozmaite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postanowienia dodatkowe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(warunek, zadatek, prawo odstąpienia, karę umowną).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06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89F84F4-5AEA-4C2A-97CD-6326C58F3CE3}"/>
              </a:ext>
            </a:extLst>
          </p:cNvPr>
          <p:cNvSpPr/>
          <p:nvPr/>
        </p:nvSpPr>
        <p:spPr>
          <a:xfrm>
            <a:off x="640596" y="797510"/>
            <a:ext cx="10910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 terminu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„Termin, w ciągu którego ma być zawarta umowa przyrzeczona"(art. 389 §2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należy rozumieć w ten sposób, że jest to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 do spełnienia świadczenia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przez dłużnika lub dłużników.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jest to natomiast okres trwania obowiązku zawarcia umowy przyrzeczonej (tak trafnie wyr. SN z 7.5.2003 r., </a:t>
            </a:r>
            <a:r>
              <a:rPr lang="pl-PL" sz="2400" u="sng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IV CKN 113/01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Legalis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wyr. SN z 16.12.2005 r., </a:t>
            </a:r>
            <a:r>
              <a:rPr lang="pl-PL" sz="2400" u="sng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III CK 344/05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Legalis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Upływ tego terminu nie powoduje wygaśnięcia zobowiązania, ale powstanie stanu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opóźnienia dłużnika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oraz początek biegu terminu przedawnienia. Oznacza to, że jeżeli nic innego nie wynika z umowy ani z treści oświadczenia o wyznaczeniu terminu, to nie można domagać się od zobowiązanego złożenia oświadczenia woli (i ewentualnie dokonania innych czynności niezbędnych do zawarcia umowy) wcześniej niż w ostatnim dniu wyznaczonego terminu.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C31AF3-C1FA-4C5F-8087-3251D65ED8FC}"/>
              </a:ext>
            </a:extLst>
          </p:cNvPr>
          <p:cNvSpPr/>
          <p:nvPr/>
        </p:nvSpPr>
        <p:spPr>
          <a:xfrm>
            <a:off x="1115879" y="486727"/>
            <a:ext cx="10414860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75"/>
              </a:spcAft>
            </a:pPr>
            <a:r>
              <a:rPr lang="pl-PL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390 </a:t>
            </a:r>
            <a:r>
              <a:rPr lang="pl-PL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Skutki umowy przedwstępnej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2400" cap="all" spc="9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1. Jeżeli strona zobowiązana do zawarcia umowy przyrzeczonej uchyla się od jej zawarcia, druga strona może żądać naprawienia szkody, którą poniosła przez to, że liczyła na zawarcie umowy przyrzeczonej. Strony mogą w umowie przedwstępnej odmiennie określić zakres odszkodowania.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endParaRPr lang="pl-PL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2. Jednakże gdy umowa przedwstępna czyni zadość wymaganiom, od których zależy ważność umowy przyrzeczonej, w szczególności wymaganiom co do formy, strona uprawniona może dochodzić zawarcia umowy przyrzeczonej.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endParaRPr lang="pl-PL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3. Roszczenia z umowy przedwstępnej przedawniają się z upływem roku od dnia, w którym umowa przyrzeczona miała być zawarta. Jeżeli sąd oddali żądanie zawarcia umowy przyrzeczonej, roszczenia z umowy przedwstępnej przedawniają się z upływem roku od dnia, w którym orzeczenie stało się prawomocne.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57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D6AE6EF-F279-4069-AAD1-736D57DDB6D3}"/>
              </a:ext>
            </a:extLst>
          </p:cNvPr>
          <p:cNvSpPr/>
          <p:nvPr/>
        </p:nvSpPr>
        <p:spPr>
          <a:xfrm>
            <a:off x="2862020" y="211591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Roszczenia z umowy przedwstępnej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 zawarcie umowy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przyrzeczonej (silniejszy)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naprawienie szkody 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(słabszy)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7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65D7FAC-8F12-4A93-B532-686E7C6B8FFB}"/>
              </a:ext>
            </a:extLst>
          </p:cNvPr>
          <p:cNvSpPr/>
          <p:nvPr/>
        </p:nvSpPr>
        <p:spPr>
          <a:xfrm>
            <a:off x="609600" y="687380"/>
            <a:ext cx="10972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Skutek silniejszy</a:t>
            </a:r>
          </a:p>
          <a:p>
            <a:endParaRPr lang="pl-PL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każdym przypadku umowy przedwstępnej zobowiązany ma obowiązek zawarcia umowy przyrzeczonej, a uprawniony odpowiednie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roszczenie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To, czy roszczenia tego można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dochodzić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przed sądem uzależnione może być jednak od spełnienia dalszej przesłanki. Jeżeli bowiem dla ważności umowy przyrzeczonej niezbędne jest spełnienie szczególnych wymagań, to aby umowa przedwstępna rodziła zaskarżalne roszczenie o zawarcie umowy przyrzeczonej, musi spełniać te same wymagania. Komentowany przepis stanowi, że w szczególności chodzi o wymagania co do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formy umowy przyrzeczonej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Powództwo o złożenie oświadczenia woli może być uwzględnione, jeżeli upłynął termin, w którym umowa przyrzeczona miała być zawarta (określony w umowie przedwstępnej lub wyznaczony przez stronę uprawnioną. Dla wymagalności roszczenia nie jest konieczne dodatkowe wzywanie dłużnika do zawarcia umowy, bowiem 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roszczenie to ma charakter terminowy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3586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4085EA8-55DA-4C0F-8915-5AB8134521DE}"/>
              </a:ext>
            </a:extLst>
          </p:cNvPr>
          <p:cNvSpPr/>
          <p:nvPr/>
        </p:nvSpPr>
        <p:spPr>
          <a:xfrm>
            <a:off x="1611824" y="1997839"/>
            <a:ext cx="89425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Skutek słabszy (zobowiązanie naturalne)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umowy przedwstępnej o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skutku słabszym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(niespełniającej wymogu formy stawianego umowie przyrzeczonej pod rygorem nieważności) obowiązek zawarcia umowy i odpowiadające mu roszczenie uprawnionego tworzą tzw. zobowiązanie niezupełne (naturalne) – dłużnik ma obowiązek prawny zawarcia umowy przyrzeczonej, ale jest on niemożliwy do przymusowego wyegzekwowania. Egzekucji podlega jedynie obowiązek odszkodowawczy.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29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B61E21B-4FEB-454F-A994-980CC2235465}"/>
              </a:ext>
            </a:extLst>
          </p:cNvPr>
          <p:cNvSpPr/>
          <p:nvPr/>
        </p:nvSpPr>
        <p:spPr>
          <a:xfrm>
            <a:off x="1642821" y="1541429"/>
            <a:ext cx="925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Wierzyciel może wybrać pomiędzy żądaniem zawarcia umowy a żądaniem odszkodowania i dopiero realizacja jednego z roszczeń powoduje wygaśnięcie obydwu.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8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rzesłankami odpowiedzialności odszkodowawczej są: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niespełnienie świadczenia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przez zobowiązanego mimo upływu terminu z powodu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okoliczności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za które ponosi on odpowiedzialność (przy czym istnienia tych okoliczności wierzyciel nie musi dowodzić)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szkoda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uprawnionego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związek przyczynowy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pomiędzy niespełnieniem świadczenia a szkodą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4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3537A0D-2959-484E-933F-DAC53690BD17}"/>
              </a:ext>
            </a:extLst>
          </p:cNvPr>
          <p:cNvSpPr/>
          <p:nvPr/>
        </p:nvSpPr>
        <p:spPr>
          <a:xfrm>
            <a:off x="898902" y="526942"/>
            <a:ext cx="97794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Przedawnienia roszczeń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 przedawnienia tych roszczeń wynosi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jeden rok.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Początek biegu terminu następuje w dniu, w którym umowa przyrzeczona miała być zawarta, a zatem w dniu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wymagalności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roszczenia o jej zawarcie. Tak wyznaczony początek biegu przedawnienia odnosi się nie tylko do roszczenia o zawarcie umowy przyrzeczonej, ale także do roszczeń odszkodowawczych (w szerokim znaczeniu, w tym wynikających z zastrzeżenia zadatku czy kary umownej), niezależnie od terminów ich wymagalności. Dla każdego z tych roszczeń termin biegnie odrębnie, więc wystąpienie z powództwem o jedno z roszczeń nie przerywa biegu terminu przedawnienia drugiego roszczenia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2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CCC815C-6FFE-47B9-A5C1-F414F99682B9}"/>
              </a:ext>
            </a:extLst>
          </p:cNvPr>
          <p:cNvSpPr/>
          <p:nvPr/>
        </p:nvSpPr>
        <p:spPr>
          <a:xfrm>
            <a:off x="650929" y="774915"/>
            <a:ext cx="10833315" cy="546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75"/>
              </a:spcAft>
            </a:pPr>
            <a:r>
              <a:rPr lang="pl-PL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389 </a:t>
            </a:r>
            <a:r>
              <a:rPr lang="pl-PL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Pojęcie umowy przedwstępnej</a:t>
            </a:r>
          </a:p>
          <a:p>
            <a:pPr algn="just">
              <a:spcAft>
                <a:spcPts val="375"/>
              </a:spcAft>
            </a:pP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1. Umowa, przez którą jedna ze stron lub obie zobowiązują się do zawarcia oznaczonej umowy (umowa przedwstępna), powinna określać istotne postanowienia umowy przyrzeczonej.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endParaRPr lang="pl-PL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75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2. Jeżeli termin, w ciągu którego ma być zawarta umowa przyrzeczona, nie został oznaczony, powinna ona być zawarta w odpowiednim terminie wyznaczonym przez stronę uprawnioną do żądania zawarcia umowy przyrzeczonej. Jeżeli obie strony są uprawnione do żądania zawarcia umowy przyrzeczonej i każda z nich wyznaczyła inny termin, strony wiąże termin wyznaczony przez stronę, która wcześniej złożyła stosowne oświadczenie. Jeżeli w ciągu roku od dnia zawarcia umowy przedwstępnej nie został wyznaczony termin do zawarcia umowy przyrzeczonej, nie można żądać jej zawarcia.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6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12F8DFF-3C01-4648-ACBE-70486AA81A64}"/>
              </a:ext>
            </a:extLst>
          </p:cNvPr>
          <p:cNvSpPr/>
          <p:nvPr/>
        </p:nvSpPr>
        <p:spPr>
          <a:xfrm>
            <a:off x="1177871" y="2413338"/>
            <a:ext cx="89890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Funkcja umowy przedwstępnej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jest instytucją prawa zobowiązań służącą stronom, które dążą do zawarcia określonej umowy, ale z jakichś powodów nie chcą lub nie mogą jej zawrzeć, a pragną zapewnić sobie jej zawarcie w przyszłości (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umowne zobowiązanie do zawarcia oznaczonej umowy)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1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B05DBFB-4758-4F5E-8B7B-A8AC8510FCB7}"/>
              </a:ext>
            </a:extLst>
          </p:cNvPr>
          <p:cNvSpPr/>
          <p:nvPr/>
        </p:nvSpPr>
        <p:spPr>
          <a:xfrm>
            <a:off x="2014780" y="2690336"/>
            <a:ext cx="71292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 umowy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jest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umową zobowiązującą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 ona charakter przysparzający i w zasadzie kauzalny; jej przyczyną prawną jest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umowy przyrzeczonej.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F075EB2-EE41-429B-8C11-09C8D525A53B}"/>
              </a:ext>
            </a:extLst>
          </p:cNvPr>
          <p:cNvSpPr/>
          <p:nvPr/>
        </p:nvSpPr>
        <p:spPr>
          <a:xfrm>
            <a:off x="1968285" y="2413338"/>
            <a:ext cx="71757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Przedmiot zobowiązania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Świadczeniem, do którego zobowiązuje się strona w umowie przedwstępnej, jest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zawarcie innej umowy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nazywanej umową przyrzeczoną, jest to zawsze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złożenie oświadczenia woli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w pewnych przypadkach także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 zachowania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niezbędne do zawarcia umowy.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1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BF68400-7FBA-4BFE-88A4-A4BE9143703C}"/>
              </a:ext>
            </a:extLst>
          </p:cNvPr>
          <p:cNvSpPr/>
          <p:nvPr/>
        </p:nvSpPr>
        <p:spPr>
          <a:xfrm>
            <a:off x="1208867" y="1859340"/>
            <a:ext cx="90200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Rodzaje umowy przedwstępnej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może być umową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jednostronnie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lub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dwustronnie zobowiązującą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obowiązek świadczenia (zawarcia umowy przyrzeczonej) może spoczywać na jednej lub obu stronach umowy przedwstępnej.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dwustronnie zobowiązująca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jest umową wzajemną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gdyż świadczenia stron nie podlegają wymianie (nie są dla siebie odpłatą), ale raczej są wobec siebie komplementarne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4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C16C1B5-42AF-4842-9435-05BDAD378B03}"/>
              </a:ext>
            </a:extLst>
          </p:cNvPr>
          <p:cNvSpPr/>
          <p:nvPr/>
        </p:nvSpPr>
        <p:spPr>
          <a:xfrm>
            <a:off x="1797803" y="2413338"/>
            <a:ext cx="79196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Zakres zastosowania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może zobowiązywać do zawarcia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każdego rodzaju umowy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prawa prywatnego, zarówno zobowiązaniowej (także realnej), jak i umów należących do innych działów tego prawa.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9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D6E6133-B8C9-4BC1-8F0F-3CD5BD050CD9}"/>
              </a:ext>
            </a:extLst>
          </p:cNvPr>
          <p:cNvSpPr/>
          <p:nvPr/>
        </p:nvSpPr>
        <p:spPr>
          <a:xfrm>
            <a:off x="2242088" y="2226372"/>
            <a:ext cx="73978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 umowy przedwstępnej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przedwstępna nie wymaga zachowania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formy szczególnej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ani pod rygorem nieważności, ani dla celów dowodowych. Należy jednak zwrócić uwagę na art. 390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59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3796A8A-71EC-4E1A-B56A-5188208EE19D}"/>
              </a:ext>
            </a:extLst>
          </p:cNvPr>
          <p:cNvSpPr/>
          <p:nvPr/>
        </p:nvSpPr>
        <p:spPr>
          <a:xfrm>
            <a:off x="2185262" y="2836190"/>
            <a:ext cx="69587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Nieważność umowy przedwstępnej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Nieważność umowy przedwstępnej nie powoduje nieważności zawartej następnie umowy przyrzeczonej. Strony mogą jednak powołać się na błąd, jeżeli spełnione są przesłanki z art. 84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39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1296</Words>
  <Application>Microsoft Office PowerPoint</Application>
  <PresentationFormat>Panoramiczny</PresentationFormat>
  <Paragraphs>79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Motyw pakietu Office</vt:lpstr>
      <vt:lpstr>Umowa przedwstępna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przedwstępna</dc:title>
  <dc:creator>Bożena Cyrol</dc:creator>
  <cp:lastModifiedBy>Bożena Cyrol</cp:lastModifiedBy>
  <cp:revision>15</cp:revision>
  <dcterms:created xsi:type="dcterms:W3CDTF">2020-04-15T08:29:47Z</dcterms:created>
  <dcterms:modified xsi:type="dcterms:W3CDTF">2021-01-19T07:48:10Z</dcterms:modified>
</cp:coreProperties>
</file>