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1A0350-DD88-4117-B0E2-4CFB19B98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E323AF-0DBB-4352-B14A-42CD5E30A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447C41-F216-46F6-AAD2-2951800A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988A73-19A8-49FE-A2D0-70AAE42A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32A86E-FD66-47E0-A7D8-8090F012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1B2FD-F8B0-4A34-9530-A47FED30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A58CEA-E22B-4EE5-9F24-EDAD8E50E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6BF1F0-6B06-46A7-850E-4DAE9C25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A94FD9-C317-4A47-8C1D-ADC77C29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A735F9-528E-4C85-8426-99479CE9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2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39FBB0C-2D17-4E47-93F6-D778AE13C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3E2B3B-C078-4120-9444-47ADA940A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E78420-96AC-4AD2-B503-B62D41CD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015F4E-E881-4774-A3A3-CD1DB0CD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DA13A-C57B-48AA-ACBD-4547F281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D39F6-2A43-4FEF-98A2-5AD54691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FADD80-DC8E-4DD5-8A8C-6BD8C029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3DF85F-5AD2-4B78-B245-05C94177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0C5FBB-6D96-4144-8E73-A41FE279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F568EF-471D-44D8-8570-3F64ED37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11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875ADC-E0C9-4539-A2C8-34E89AB7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08CA14-6993-44CB-A592-89CC3F8D5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198D42-4846-4432-B924-CED708DE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E746E7-1691-4954-9B3D-9A4DDAF4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92E18F-2719-42A4-BACC-85DDA076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6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5EA5F6-D0A2-41F8-BD61-3C23C3DF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537ED8-3A0D-428B-9ADB-0CB88D049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E0C03D-BF27-479C-8DCE-9779E6C0C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122DF1-D37A-4046-A794-03EF39A5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D221AF-1CBF-4274-9D8E-5D29A9ED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20C948-D60B-414E-AF41-A5227C99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70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8A614-CE21-4F2D-BCC0-8E737E25A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7A9C6C-5EAE-43E9-BE1A-5CF4A8599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566E07-1FC4-4358-8BF0-E99718282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955E76-C426-4489-BBCD-E81CBE444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D0DF860-06C5-4AC5-8C96-643FBB44C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723FED6-2B1A-46B7-B5F6-1EE222C8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1D848E1-C9B9-4452-A524-9D185FDA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E382E5-61B2-489B-8C5E-DAA912B6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18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8922EC-25DF-43AC-99D4-985CE1EC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03D518A-5742-4BE5-88CF-4F1484DD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6EC572A-51E6-46A8-8D39-AF105C63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9C14B67-9C11-47F9-AD05-383057E2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1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A5B2331-6CE0-49C7-B724-17B8F2B7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E3120D-0BAD-452B-A4FE-4F753DD1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B723B9-D766-492B-B437-68E99432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67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6B2E6-A392-494D-98B6-B66E621C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2E7DF-B8EF-4AAF-B4CF-CF62C9BC3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8E08E5-3B4E-4361-8B90-1DFD97DD3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FAB9C1B-000A-48F9-8B01-1DE38DBB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3D3C0B-5FC2-4D81-8E96-86AC7343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19CD8F2-E58B-4818-900E-532BA549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0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993D49-E982-438C-B571-DE179DFED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D1F13F5-F3A7-40F3-9A91-C86BF9ED8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2C3B5B-B832-4202-8CD5-8A52EA75B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37EB89-FB4A-4A08-AFB0-4541EDB4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AEACE1-B30A-43D3-8956-6686B8F6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910913-DB5F-40EF-B1B1-9C04C164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5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ACC9ED2-6AE2-4F54-971C-2E5887F2A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FE11E8-D4C9-4604-A2F1-6C58DB3A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BA201B-D08B-4E66-8326-A442CA7EA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50875-6E33-4449-A5D4-89F05018CE06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A3A1A7-56B1-4CF3-AD64-D985A4A18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388CA3-5310-4080-81BB-3137935D2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6EE6-380B-45EF-9D04-21C88BCBBA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67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Wyw%C5%82aszczenie_(prawo)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706975-B6F5-44E4-837D-1E2208665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WŁASNOŚĆ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840D452-52E3-47B8-8B9C-B382C47C5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jest ważne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Bożena Cyrol radca prawny</a:t>
            </a:r>
          </a:p>
        </p:txBody>
      </p:sp>
    </p:spTree>
    <p:extLst>
      <p:ext uri="{BB962C8B-B14F-4D97-AF65-F5344CB8AC3E}">
        <p14:creationId xmlns:p14="http://schemas.microsoft.com/office/powerpoint/2010/main" val="394478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5B3B7E4-CBFC-40B3-A91F-D664F8F77D72}"/>
              </a:ext>
            </a:extLst>
          </p:cNvPr>
          <p:cNvSpPr/>
          <p:nvPr/>
        </p:nvSpPr>
        <p:spPr>
          <a:xfrm>
            <a:off x="3223647" y="2247255"/>
            <a:ext cx="7392692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"/>
              </a:spcAft>
              <a:buSzPts val="1000"/>
              <a:tabLst>
                <a:tab pos="457200" algn="l"/>
              </a:tabLst>
            </a:pPr>
            <a:r>
              <a:rPr lang="pl-PL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Pochodne sposoby nabycia własności:</a:t>
            </a:r>
          </a:p>
          <a:p>
            <a:pPr lvl="0" algn="just">
              <a:spcAft>
                <a:spcPts val="120"/>
              </a:spcAft>
              <a:buSzPts val="1000"/>
              <a:tabLst>
                <a:tab pos="457200" algn="l"/>
              </a:tabLst>
            </a:pPr>
            <a:endParaRPr lang="pl-PL" sz="2400" b="1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przez dziedziczenie – art. 922 § 1 i 925kc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 drodze nadania przez władzę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przez umowę przenoszącą własność – art. 155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991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CF9BFE1-0248-474E-B261-9792DDDB1B1C}"/>
              </a:ext>
            </a:extLst>
          </p:cNvPr>
          <p:cNvSpPr/>
          <p:nvPr/>
        </p:nvSpPr>
        <p:spPr>
          <a:xfrm>
            <a:off x="712922" y="526942"/>
            <a:ext cx="10709329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Przeniesienie przez umowy zobowiązujące do przeniesienia własności:</a:t>
            </a:r>
            <a:endParaRPr lang="pl-PL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przeniesienia własności rzeczy oznaczonej co do tożsamości wystarczy sama umowa zobowiązująca do przeniesienia własności rzeczy (np. umowa sprzedaży, zamiany, darowizny czy przekazania nieruchomości,</a:t>
            </a: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przeniesienia własności rzeczy oznaczonej tylko co do gatunku lub rzeczy przyszłej potrzebne jest oprócz umowy zobowiązującej do przeniesienia własności rzeczy także przeniesienie jej posiadania,</a:t>
            </a: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przeniesienia własności nieruchomości bezwzględnie konieczne jest zawarcie umowy w formie aktu notarialnego, dotyczy to zarówno umowy zobowiązującej do przeniesienia własności, jak i przenoszącej własność,</a:t>
            </a: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przeniesienia własności rzeczy ruchomych, zwierząt lub praw przepisy szczególne mogą wymagać zawarcia umowy w formie szczególnej, strony również mogą zastrzec taką formę pod określonym rygorem; zazwyczaj jednak umowa zobowiązująca do przeniesienia własności rzeczy ruchomej i przenosząca własność nie wymaga zachowania formy szczególnej.</a:t>
            </a: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423A0F-CAFB-4C34-A001-4B6FC87BC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Treść własności</a:t>
            </a:r>
            <a:endParaRPr lang="pl-PL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140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granicach określonych przez ustawy i zasady współżycia społecznego właściciel może, z wyłączeniem innych osób, korzystać z rzeczy zgodnie ze społeczno-gospodarczym przeznaczeniem swego prawa, w szczególności może pobierać pożytki i inne dochody z rzeczy. W tych samych granicach może rozporządzać rzeczą.</a:t>
            </a:r>
            <a:endParaRPr lang="pl-PL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6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058ED82-832B-4911-B61B-7FC5F96ECDD5}"/>
              </a:ext>
            </a:extLst>
          </p:cNvPr>
          <p:cNvSpPr/>
          <p:nvPr/>
        </p:nvSpPr>
        <p:spPr>
          <a:xfrm>
            <a:off x="2045776" y="2413338"/>
            <a:ext cx="85085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Prawo własności – 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klasycznym ujęciu cywilistycznym własność należy rozumieć jako podmiotowe prawo własności w znaczeniu techniczno-prawnym (jurydycznym), będące rodzajem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najsilniejszego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choć niepozbawionego określonych granic, prawa podmiotowego o charakterze bezwzględnym, którego przedmiotem są odrębne rzeczy w znaczeniu przedmiotów materialnych określonych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art.45 </a:t>
            </a:r>
            <a:r>
              <a:rPr lang="pl-PL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kc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780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BFAC903-7DE3-4C3B-ABA7-C6629F036B5E}"/>
              </a:ext>
            </a:extLst>
          </p:cNvPr>
          <p:cNvSpPr/>
          <p:nvPr/>
        </p:nvSpPr>
        <p:spPr>
          <a:xfrm>
            <a:off x="1999280" y="1208869"/>
            <a:ext cx="80126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ujęciu pozytywnym prawo własności przysługujące właścicielowi pozwala mu czynić potencjalnie z rzeczą wszystko, co nie stoi w sprzeczności z ustawami, zasadami współżycia społecznego oraz społeczno-gospodarczym przeznaczeniem tego prawa. </a:t>
            </a:r>
            <a:endParaRPr lang="pl-PL" sz="2400" dirty="0">
              <a:effectLst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tradycyjnym katalogu uprawnień, zwanym triadą uprawnień właścicielskich, można wskazać, iż:</a:t>
            </a:r>
            <a:endParaRPr lang="pl-PL" sz="2400" dirty="0">
              <a:effectLst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właścicielowi przysługuje prawo do korzystania z substancji rzeczy, </a:t>
            </a:r>
            <a:endParaRPr lang="pl-PL" sz="2400" dirty="0">
              <a:effectLst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prawo do dokonywania czynności rozporządzających rzeczą,</a:t>
            </a:r>
            <a:endParaRPr lang="pl-PL" sz="2400" dirty="0">
              <a:effectLst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prawo do posiadania rzeczy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(niewymienione w art. 140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52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4F10ABD-A6E0-40F6-902F-C1B564B19F16}"/>
              </a:ext>
            </a:extLst>
          </p:cNvPr>
          <p:cNvSpPr/>
          <p:nvPr/>
        </p:nvSpPr>
        <p:spPr>
          <a:xfrm>
            <a:off x="2045776" y="1146876"/>
            <a:ext cx="77026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Można zatem ogólne przyjąć, że w granicach wynikających z treści prawa przedmiotowego podmiot, któremu prawo to przysługuje, może podejmować wszelkie działania, zwane uprawnieniami, z którymi skorelowane są obowiązki innej osoby lub osób, związane z nienaruszaniem sfery możności postępowania podmiotu uprawnionego, których treść może być różna, w zależności od konkretnego prawa. Treść prawa podmiotowego jest więc ustalana w oparciu o to, co wolno czynić uprawnionemu oraz przez treść obowiązków innych podmiotów, wynikających wprost z norm prawnych, opisujących zdarzenia prawne, które kreują poszczególne prawa podmiotowe, ich treść i granice.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449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D398540-CDCE-48F8-9707-CCD6762D83A0}"/>
              </a:ext>
            </a:extLst>
          </p:cNvPr>
          <p:cNvSpPr/>
          <p:nvPr/>
        </p:nvSpPr>
        <p:spPr>
          <a:xfrm>
            <a:off x="2076773" y="2371242"/>
            <a:ext cx="77026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Prawo własności ma charakter bezwzględny, co oznacza, że 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 przypadku prawa własności, wszystkie podmioty tego prawa, inne niż właściciel, zobowiązane są do szczególnego rodzaju świadczeń w stosunku do właściciela, polegających na </a:t>
            </a:r>
            <a:r>
              <a:rPr lang="pl-PL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powstrzymywaniu się od ingerencji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 sferę jego </a:t>
            </a:r>
            <a:r>
              <a:rPr lang="pl-PL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zachowań</a:t>
            </a:r>
            <a:r>
              <a:rPr lang="pl-PL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skoro to właściciel, z wyłączeniem innych osób, może korzystać z rzeczy i rozporządzać nią. 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404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D52D49F-2083-4E76-BBA3-DB9134295E1B}"/>
              </a:ext>
            </a:extLst>
          </p:cNvPr>
          <p:cNvSpPr/>
          <p:nvPr/>
        </p:nvSpPr>
        <p:spPr>
          <a:xfrm>
            <a:off x="0" y="274885"/>
            <a:ext cx="11747714" cy="673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Nabycie i utrata własności – charakterystyka ogólna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Nabycie własności w prawie rzeczowym: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przeniesienie własności na podstawie umowy</a:t>
            </a:r>
          </a:p>
          <a:p>
            <a:pPr marL="457200" lvl="0" indent="-4572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zasiedzenie</a:t>
            </a:r>
          </a:p>
          <a:p>
            <a:pPr marL="457200" lvl="0" indent="-4572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przemilczenie</a:t>
            </a:r>
          </a:p>
          <a:p>
            <a:pPr marL="457200" indent="-4572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zrzeczenie (od 15 lipca 2006 r. nie jest możliwe zrzeczenie się własności nieruchomości)</a:t>
            </a:r>
          </a:p>
          <a:p>
            <a:pPr marL="457200" lvl="0" indent="-4572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nabycie w drodze egzekucji</a:t>
            </a:r>
          </a:p>
          <a:p>
            <a:pPr algn="just">
              <a:spcBef>
                <a:spcPts val="360"/>
              </a:spcBef>
              <a:spcAft>
                <a:spcPts val="120"/>
              </a:spcAf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Nabycie własności w prawie konstytucyjnym i administracyjnym:</a:t>
            </a:r>
            <a:endParaRPr lang="pl-PL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 tooltip="Wywłaszczenie (prawo)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lvl="0" indent="-3429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nacjonalizacja</a:t>
            </a:r>
          </a:p>
          <a:p>
            <a:pPr marL="342900" lvl="0" indent="-3429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wywłaszczenie</a:t>
            </a:r>
          </a:p>
          <a:p>
            <a:pPr lvl="0" algn="just">
              <a:spcBef>
                <a:spcPts val="500"/>
              </a:spcBef>
              <a:spcAft>
                <a:spcPts val="120"/>
              </a:spcAft>
              <a:tabLst>
                <a:tab pos="457200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Nabycie własności w prawie karnym i prawie wykroczeń</a:t>
            </a:r>
          </a:p>
          <a:p>
            <a:pPr marL="457200" lvl="0" indent="-4572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przepadek narzędzi, które służyły lub miały posłużyć do popełnienia przestępstwa albo wykroczenia</a:t>
            </a:r>
          </a:p>
          <a:p>
            <a:pPr marL="342900" lvl="0" indent="-342900" algn="just">
              <a:spcBef>
                <a:spcPts val="500"/>
              </a:spcBef>
              <a:spcAft>
                <a:spcPts val="1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przepadek rzeczy pochodzących z przestępstwa albo wykroczenia (np. skradzionych).</a:t>
            </a: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pl-PL" b="1" dirty="0">
                <a:solidFill>
                  <a:srgbClr val="1F376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b="1" dirty="0">
              <a:solidFill>
                <a:srgbClr val="1F3763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3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01BAF6-3F99-4CA2-8E00-BFAC69720179}"/>
              </a:ext>
            </a:extLst>
          </p:cNvPr>
          <p:cNvSpPr/>
          <p:nvPr/>
        </p:nvSpPr>
        <p:spPr>
          <a:xfrm>
            <a:off x="2278251" y="2603715"/>
            <a:ext cx="6881247" cy="158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"/>
              </a:spcAft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nabycie pierwotne – nabywca nie otrzymuje prawa poprzednika, jego prawo jest zupełnie nowe 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nabycie pochodne  – prawo zostaje takie samo, zmienia się jedynie podmiot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671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884F0E2-ADBB-451E-A816-ECC551C97EEC}"/>
              </a:ext>
            </a:extLst>
          </p:cNvPr>
          <p:cNvSpPr/>
          <p:nvPr/>
        </p:nvSpPr>
        <p:spPr>
          <a:xfrm>
            <a:off x="1596325" y="480448"/>
            <a:ext cx="8601560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"/>
              </a:spcAft>
              <a:buSzPts val="1000"/>
              <a:tabLst>
                <a:tab pos="457200" algn="l"/>
              </a:tabLst>
            </a:pPr>
            <a:r>
              <a:rPr lang="pl-PL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Pierwotne sposoby nabycia własności:</a:t>
            </a:r>
          </a:p>
          <a:p>
            <a:pPr lvl="0" algn="just">
              <a:spcAft>
                <a:spcPts val="120"/>
              </a:spcAft>
              <a:buSzPts val="1000"/>
              <a:tabLst>
                <a:tab pos="457200" algn="l"/>
              </a:tabLst>
            </a:pP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zawłaszczenie (nabycie własności rzeczy ruchomej niczyjej przez jej objęcie w posiadanie samoistne – art. 181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zasiedzenie (nabycie własności wskutek upływu wymaganego czasu posiadania – art. 172 i 174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przemilczenie  (nabycie własności rzeczy ruchomej wskutek braku zgłoszenia się dotychczasowego właściciela – art. 187 i 189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odłączenie pożytków naturalnych od rzeczy przez uprawnionego do ich pobierania – art. 190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przetworzenie, pomieszanie, połączenie rzeczy ruchomych – art. 192 i 193 </a:t>
            </a:r>
            <a:r>
              <a:rPr lang="pl-PL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kc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nacjonalizacja</a:t>
            </a:r>
            <a:endParaRPr lang="pl-PL" sz="2400" dirty="0">
              <a:effectLst/>
            </a:endParaRPr>
          </a:p>
          <a:p>
            <a:pPr marL="342900" lvl="0" indent="-342900" algn="just"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nabycie w drodze egzekucji sądowej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3465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726</Words>
  <Application>Microsoft Office PowerPoint</Application>
  <PresentationFormat>Panoramiczny</PresentationFormat>
  <Paragraphs>50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Motyw pakietu Office</vt:lpstr>
      <vt:lpstr>WŁASNOŚĆ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WŁASNOŚĆ</dc:title>
  <dc:creator>Bożena Cyrol</dc:creator>
  <cp:lastModifiedBy>Bożena Cyrol</cp:lastModifiedBy>
  <cp:revision>13</cp:revision>
  <dcterms:created xsi:type="dcterms:W3CDTF">2020-04-24T08:13:49Z</dcterms:created>
  <dcterms:modified xsi:type="dcterms:W3CDTF">2021-01-19T07:30:46Z</dcterms:modified>
</cp:coreProperties>
</file>