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17323-225D-4FEE-A45B-7A34E508A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916984-88B5-4C67-B5D4-048AD847F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1C6FB6-65F0-454C-A3A2-AFC9915F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218DB8-6FC7-4260-A5BE-19DF58FC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52BAC5-A01A-42A7-83EF-B73761CC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06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F3DEC-983A-4078-B343-0553A97D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A692837-0EB2-4ECA-9932-287F38E43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0AAEEC-9CF1-41FA-BF53-2FEEE64A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3FE859-7F6E-463B-8B67-4A58668F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5987A7-82B8-46E4-8861-F18D46C8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97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8AB30DA-19AC-4D21-BFC3-00F5766E0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9C21C1-6835-4EF7-9F42-AFAF85FA7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B6D2AA-677D-4232-8A63-E4089661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719D38-1084-48E5-9814-C37D67F0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63A841-BE00-46A0-B45D-76E5E297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9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4E2BC8-47BA-456F-A3F2-8F81A786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5F6D4C-36AA-4CCD-817F-EF1C2463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019E0E-DF66-43C8-B6A4-52EBA47A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0AE6EE-A4EE-4BB0-8B0C-CD06B0E4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FC79C-D56D-4E4C-96DC-BE666E54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38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96B87-8067-475C-B9DB-BE83712C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9E57B5-2921-452C-903E-699E6C38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058330-01F7-4229-98A0-F1E106FA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EA566B-2303-4289-8194-28C4A258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567FC2-8F09-426E-999B-91F57E4C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31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484F69-652E-47FF-8A57-90462EF9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F2C7C8-C548-4C0C-9504-FD3EC57E4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64CFAB5-A362-4A99-861A-92657048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CE8884-18BC-4588-93D0-AD92A605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ABB17E-C7EB-42BC-B47B-0C8F43F3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AE1E58-2A0F-47EE-BED1-C0B9D035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10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70B3F-2B1F-470A-9A51-2D3567DA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DF285A-7E28-452A-8E0A-F53ACB96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7ACC45-4336-405A-BF3E-3A08A0924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EB64820-5DA7-4C1C-BFA5-2051F5206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DFCC51-F282-4797-96F4-EB2F2298F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3F8F1FD-8ABB-4521-9A50-E201C5FB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52EC80B-B0EE-46B1-9C7D-FD75F2EC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F11FC2A-BDCD-4938-824C-5B72D0F5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7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19446C-EEEB-4729-93CD-7D1A6ADD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E6170C4-0FA5-49F4-B670-F9A54A81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3E14C16-034D-4A1C-BBFE-14A88582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10592C7-531E-4494-8B2F-8D26982F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14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4B53682-2DF5-4E37-8361-2D4A0B0B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16812A8-D349-47E6-8979-3B93FB16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E6732C-4A48-4BBA-9182-043955B9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07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F0FFF6-E74C-4ACA-9EE0-E655B42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CD5925-ADAD-4F16-8907-AC8A9F3B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34930D-0197-419E-9DA4-6BF0E696E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730153-6457-4D20-97B9-5CC03318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7A15DF-31AA-4A6E-B870-5872C453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CF2630-02D8-48F9-B687-1612B3E6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94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D15C6-5E04-496B-A5D1-784D3D91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B60B756-DA18-49C8-BFB3-B82E70DD7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E8657C-6AD3-40D2-ABE3-472540472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2D2430-8266-4ADA-B0F6-9C101357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A71475-AA97-4BCD-9378-9AE94250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F7E498-4CDC-4A01-AC35-1EE852B0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30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85A1E84-2086-48FC-953E-0590F625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010BB4-17F7-45A1-9DB0-11CEEBDCA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DC2B70-0C15-481A-83A0-D366CD4CA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96A21-DCA0-4779-8297-96892D2ECE21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137F49-769B-4FEC-BF81-12C1944B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F67899-035E-49E0-AB71-DED487B71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2B77-C4A8-43DB-9A88-2F3323FD98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01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cument/16785996?unitId=art(155)par(2)&amp;cm=DOCUMEN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cument/520170754?cm=DOCUMENT" TargetMode="External"/><Relationship Id="rId2" Type="http://schemas.openxmlformats.org/officeDocument/2006/relationships/hyperlink" Target="https://sip.lex.pl/#/document/520131627?cm=DOCUMEN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cument/16785996?unitId=art(487)par(2)&amp;cm=DOCUMEN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CC79D2-F50D-4E9F-88D1-133EABF770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 sprzedaży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80BEE8-4896-4DF2-823B-5E158513D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to jest proste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Bożena Cyrol radca prawny</a:t>
            </a:r>
          </a:p>
        </p:txBody>
      </p:sp>
    </p:spTree>
    <p:extLst>
      <p:ext uri="{BB962C8B-B14F-4D97-AF65-F5344CB8AC3E}">
        <p14:creationId xmlns:p14="http://schemas.microsoft.com/office/powerpoint/2010/main" val="3728183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4072466-C79B-4675-A83D-5F57C1874A9D}"/>
              </a:ext>
            </a:extLst>
          </p:cNvPr>
          <p:cNvSpPr/>
          <p:nvPr/>
        </p:nvSpPr>
        <p:spPr>
          <a:xfrm>
            <a:off x="617349" y="1171972"/>
            <a:ext cx="10957302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Konsensualny a realny charakter umowy sprzedaży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Zawarcie umowy sprzedaży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</a:t>
            </a:r>
            <a:r>
              <a:rPr lang="pl-PL" sz="2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nastąpi również wtedy, gdy strony umowy wyłączą skutek zobowiązująco-rozporządzający, a przeniesienie własności rzeczy wymagać będzie zawarcia odrębnej umowy przenoszącej własność (umowy rozporządzającej). </a:t>
            </a: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Należy w tym miejscu zaznaczyć, że jeżeli przedmiotem umowy sprzedaży będzie przeniesienie własności rzeczy oznaczonych co do gatunku lub rzeczy przyszłych, umowa taka będzie miała charakter realny, a nie konsensualny. W takiej sytuacji umowa sprzedaży nie zostanie zawarta wskutek złożenia zgodnych oświadczeń woli jej stron (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</a:t>
            </a:r>
            <a:r>
              <a:rPr lang="pl-PL" sz="2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ale dopiero w momencie przeniesienia posiadania (wydania) sprzedawanych rzeczy (art. 155 </a:t>
            </a:r>
            <a:r>
              <a:rPr lang="pl-PL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pl-PL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4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800E334-15B4-4E47-95FC-ECDFED4C3A04}"/>
              </a:ext>
            </a:extLst>
          </p:cNvPr>
          <p:cNvSpPr/>
          <p:nvPr/>
        </p:nvSpPr>
        <p:spPr>
          <a:xfrm>
            <a:off x="1208868" y="2434029"/>
            <a:ext cx="9500461" cy="285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Zobowiązujący charakter umowy sprzedaży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Konsekwencją zobowiązującego charakteru prawnego umowy sprzedaży jest brak konieczności uprawnienia sprzedawcy do rozporządzania rzeczą, a kupującego do rozporządzania pieniędzmi w wysokości ceny sprzedaży. W takim przypadku zawarcie umowy sprzedaży nie wywoła jednocześnie skutku rozporządzającego. Strony natomiast będą zobowiązane zawrzeć kolejną umowę przenoszącą własność sprzedanej rzeczy.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7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0A38782-4622-45C7-998D-9E92723CB1F9}"/>
              </a:ext>
            </a:extLst>
          </p:cNvPr>
          <p:cNvSpPr/>
          <p:nvPr/>
        </p:nvSpPr>
        <p:spPr>
          <a:xfrm>
            <a:off x="671593" y="897538"/>
            <a:ext cx="10848813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Kauzalny charakter umowy sprzedaży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stanowi czynność prawną kauzalną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 definitione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 oznacza, że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jest zespolona w jednym akcie (umowie) wraz z rozporządzeniem. 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stanowi zarówno przesłankę ważności umowy sprzedaży, jak i niezbędny element jej treści, od którego uzależnione jest dojście umowy sprzedaży do skutku.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Kauzalny charakter umowy sprzedaży oznacza, że przyczyną (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przysporzenia jednej strony jest zobowiązanie drugiej, a ważność przysporzeń zależy od ważności umowy.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Sprzedawca dokonuje przysporzenia w postaci przeniesienia prawa własności rzeczy na kupującego. Z kolei kupujący dokonuje czynności przysparzającej na rzecz sprzedawcy w postaci zapłaty ceny, wykonując zobowiązanie zaciągnięte wskutek zawarcia umowy sprzedaży.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50FD13C-D9F2-4477-99F1-4F192F73DFD2}"/>
              </a:ext>
            </a:extLst>
          </p:cNvPr>
          <p:cNvSpPr/>
          <p:nvPr/>
        </p:nvSpPr>
        <p:spPr>
          <a:xfrm>
            <a:off x="2076773" y="2664688"/>
            <a:ext cx="8012624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75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Pojęcie umowy sprzedaży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535 </a:t>
            </a:r>
            <a:r>
              <a:rPr lang="pl-PL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Przez umowę sprzedaży sprzedawca zobowiązuje się przenieść na kupującego własność rzeczy i wydać mu rzecz, a kupujący zobowiązuje się rzecz odebrać i zapłacić sprzedawcy cenę.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0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A434DE-0C06-4D4F-8C82-52AB82D8DEDE}"/>
              </a:ext>
            </a:extLst>
          </p:cNvPr>
          <p:cNvSpPr/>
          <p:nvPr/>
        </p:nvSpPr>
        <p:spPr>
          <a:xfrm>
            <a:off x="1115879" y="531037"/>
            <a:ext cx="9453966" cy="616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Funkcja sprzedaży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stanowi najważniejszą dla obrotu cywilnoprawnego umowę obligacyjną. 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jest niewątpliwie najczęściej zawieraną w obrocie umową zobowiązaniową.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ta służy przeniesieniu prawa własności, a więc prawa podmiotowego, z którego wynikają najszerszej treści uprawnienia względem rzeczy.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ekonomicznego punktu widzenia, poprzez sprzedaż realizowana jest w obrocie cywilnoprawnym siła nabywcza pieniądza.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Sprzedaż jest w pewnym zakresie modelowym stosunkiem cywilnoprawnym, na którego podstawie są konstruowane inne takie stosunki, których elementem jest odpłatne przeniesienie własności rzeczy.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0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199B1E5-B5E6-40FE-93F1-4B8BC39B25DD}"/>
              </a:ext>
            </a:extLst>
          </p:cNvPr>
          <p:cNvSpPr/>
          <p:nvPr/>
        </p:nvSpPr>
        <p:spPr>
          <a:xfrm>
            <a:off x="353878" y="438437"/>
            <a:ext cx="11484244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Strony umowy sprzedaży.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Stronami umowy sprzedaży są sprzedawca i kupujący. Podmiotem występującym w umowie sprzedaży może być każdy podmiot prawa cywilnego (osoba fizyczna, osoba prawna, jednostka organizacyjna, której ustawa przyznaje zdolność prawną, tzw. ułomna osoba prawna).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doktrynie wyróżnia się: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umowę sprzedaży handlowej,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zawieraną w obrocie gospodarczym między przedsiębiorcami, w zakresie prowadzonej przez nich działalności gospodarczej (umowa sprzedaży handlowej </a:t>
            </a:r>
            <a:r>
              <a:rPr lang="pl-PL" sz="2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sensu stricto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umowę sprzedaży handlowej,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zawieraną w obrocie gospodarczym umowę sprzedaży handlowej, której stronami są przedsiębiorca oraz podmiot cywilnoprawny niebędący przedsiębiorcą (umowa sprzedaży handlowej </a:t>
            </a:r>
            <a:r>
              <a:rPr lang="pl-PL" sz="24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sensu largo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-w ramach pojęcia umowy sprzedaży handlowej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sensu largo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należy wyróżnić sprzedaż konsumencką.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4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6208982-6611-499B-B8A8-4546E150709C}"/>
              </a:ext>
            </a:extLst>
          </p:cNvPr>
          <p:cNvSpPr/>
          <p:nvPr/>
        </p:nvSpPr>
        <p:spPr>
          <a:xfrm>
            <a:off x="1983783" y="1908071"/>
            <a:ext cx="8043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2953297-50D2-4FB3-BF2F-B3D81B1F0598}"/>
              </a:ext>
            </a:extLst>
          </p:cNvPr>
          <p:cNvSpPr txBox="1"/>
          <p:nvPr/>
        </p:nvSpPr>
        <p:spPr>
          <a:xfrm>
            <a:off x="1425844" y="1911945"/>
            <a:ext cx="8942522" cy="3595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Przedmiot umowy sprzedaży.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Przedmiotem umowy sprzedaży może być prawo własności rzeczy, energia, woda, prawa zbywalne, zbiory rzeczy lub praw (przedsiębiorstwo lub spadek). W zależności od przedmiotu sprzedaży zastosowanie do takiej umowy znajdą jednocześnie przepisy o przeniesieniu własności, cesji wierzytelności lub zbyciu spadku. Przepisy te stanowią normatywną podstawę nabycia prawa podmiotowego lub zespołu praw podmiotowych (spadek lub przedsiębiorstwo) w wyniku zawarcia umowy sprzedaży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9688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EFC9B04-7A4B-4ED7-993D-F66DB7CE6EE8}"/>
              </a:ext>
            </a:extLst>
          </p:cNvPr>
          <p:cNvSpPr/>
          <p:nvPr/>
        </p:nvSpPr>
        <p:spPr>
          <a:xfrm>
            <a:off x="1642820" y="2323569"/>
            <a:ext cx="8183105" cy="285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Dwustronnie zobowiązujący charakter umowy sprzedaży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ma charakter dwustronnie zobowiązujący, z jej postanowień wynikają wzajemne roszczenia (wierzytelności) oraz skorelowane z nimi obowiązki sprzedawcy (roszczenie o zapłatę ceny oraz obowiązek wydania rzeczy) i kupującego (roszczenie o przeniesienie własności rzeczy oraz obowiązek odebrania rzeczy).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5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7DAE283-096C-4C7F-AD84-2EF12D3D0BA2}"/>
              </a:ext>
            </a:extLst>
          </p:cNvPr>
          <p:cNvSpPr/>
          <p:nvPr/>
        </p:nvSpPr>
        <p:spPr>
          <a:xfrm>
            <a:off x="470115" y="1014096"/>
            <a:ext cx="11251769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Wykonanie obowiązku wydania rzeczy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Obowiązek wydania rzeczy jest wypełniony przez sprzedawcę poprzez przeniesienie jej posiadania. W orzecznictwie Sądu Najwyższego zaprezentowano również pogląd, według którego wydanie rzeczy w rozumieniu art.535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może polegać na zapewnieniu kupującemu możliwości odebrania nabytej rzeczy (zob. wyrok SN z 28.07.1999 r., </a:t>
            </a:r>
            <a:r>
              <a:rPr lang="pl-PL" sz="2400" u="sng" dirty="0">
                <a:solidFill>
                  <a:srgbClr val="1B7AB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II CKN 552/98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OSNC 2000/2, poz. 24, z glosą aprobującą W. Kubali, Pal. 2000/9–10, s. 188–191, oraz glosami krytycznymi: K. Zagrobelnego, OSP 2001/1, poz. 1; J.P.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Naworskiego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Praw. 2000/8, s. 506–510; W.J.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Katnera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PS 2000/7–8, s. 139–149; A. Lutkiewicz-Rucińskiej oraz M. Rucińskiego, PPH 2000/8, s. 43–48). Odmiennie wypowiedział się Sąd Najwyższy w wyroku z 26.11.2002 r., </a:t>
            </a:r>
            <a:r>
              <a:rPr lang="pl-PL" sz="2400" u="sng" dirty="0">
                <a:solidFill>
                  <a:srgbClr val="1B7AB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 CKN 1418/00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LEX nr 77058 (por. W.J.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Katner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niektórych kwestiach...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115).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8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0AC98D6-5B38-402F-BC00-C496593377D2}"/>
              </a:ext>
            </a:extLst>
          </p:cNvPr>
          <p:cNvSpPr/>
          <p:nvPr/>
        </p:nvSpPr>
        <p:spPr>
          <a:xfrm>
            <a:off x="1317357" y="2462069"/>
            <a:ext cx="843107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Wzajemny charakter umowy sprzedaży 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jest umową wzajemną. Świadczenie jednej z jej stron stanowi ekwiwalent świadczenia drugiej strony (art.487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pl-PL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Do umowy sprzedaży znajdują zastosowanie wprost przepisy kodeksu cywilnego o umowach wzajemnych (art. 487 </a:t>
            </a:r>
            <a:r>
              <a:rPr lang="pl-PL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n).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02807E1-DEBB-4AB0-993C-3258B71ED4AF}"/>
              </a:ext>
            </a:extLst>
          </p:cNvPr>
          <p:cNvSpPr/>
          <p:nvPr/>
        </p:nvSpPr>
        <p:spPr>
          <a:xfrm>
            <a:off x="1379349" y="2462069"/>
            <a:ext cx="8741043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Konsensualny charakter umowy sprzedaży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Umowa sprzedaży ma charakter konsensualny, co oznacza, że do jej zawarcia wystarczające jest złożenie zgodnych oświadczeń woli przez strony umowy. Skutki prawne zawarcia umowy sprzedaży realizują się już w wyniku osiągnięcia przez strony umowy konsensusu (</a:t>
            </a:r>
            <a:r>
              <a:rPr lang="pl-PL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</a:t>
            </a:r>
            <a:r>
              <a:rPr lang="pl-PL" sz="2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828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914</Words>
  <Application>Microsoft Office PowerPoint</Application>
  <PresentationFormat>Panoramiczny</PresentationFormat>
  <Paragraphs>38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Motyw pakietu Office</vt:lpstr>
      <vt:lpstr>Umowa sprzedaży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sprzedaży</dc:title>
  <dc:creator>Bożena Cyrol</dc:creator>
  <cp:lastModifiedBy>Bożena Cyrol</cp:lastModifiedBy>
  <cp:revision>9</cp:revision>
  <dcterms:created xsi:type="dcterms:W3CDTF">2020-05-01T11:03:07Z</dcterms:created>
  <dcterms:modified xsi:type="dcterms:W3CDTF">2021-01-19T07:56:20Z</dcterms:modified>
</cp:coreProperties>
</file>