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6DE60E-7330-4D24-8899-F6E45D4720BD}" type="datetimeFigureOut">
              <a:rPr lang="pl-PL" smtClean="0"/>
              <a:pPr/>
              <a:t>2020-09-07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DF2498-CF80-40B2-BA3B-A5159A80C77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Świadczenia rodzinne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USTAWA</a:t>
            </a:r>
          </a:p>
          <a:p>
            <a:r>
              <a:rPr lang="pl-PL" b="1" dirty="0" smtClean="0"/>
              <a:t>z dnia 28 listopada 2003 r.</a:t>
            </a:r>
          </a:p>
          <a:p>
            <a:r>
              <a:rPr lang="pl-PL" b="1" dirty="0" smtClean="0"/>
              <a:t>o świadczeniach rodzinnych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Wyłączenia prawa do zasiłku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5762" y="1666526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400" b="1" dirty="0" smtClean="0"/>
              <a:t>Art. 7. Zasiłek rodzinny nie przysługuje, jeżeli:</a:t>
            </a:r>
          </a:p>
          <a:p>
            <a:r>
              <a:rPr lang="pl-PL" sz="1400" b="1" dirty="0" smtClean="0"/>
              <a:t>1)	dziecko lub osoba ucząca się pozostają w związku małżeńskim;</a:t>
            </a:r>
          </a:p>
          <a:p>
            <a:r>
              <a:rPr lang="pl-PL" sz="1400" b="1" dirty="0" smtClean="0"/>
              <a:t>2)	 dziecko zostało umieszczone w instytucji zapewniającej całodobowe utrzymanie albo w pieczy zastępczej;</a:t>
            </a:r>
          </a:p>
          <a:p>
            <a:r>
              <a:rPr lang="pl-PL" sz="1400" b="1" dirty="0" smtClean="0"/>
              <a:t>3)	osoba ucząca się została umieszczona w instytucji zapewniającej całodobowe utrzymanie;</a:t>
            </a:r>
          </a:p>
          <a:p>
            <a:r>
              <a:rPr lang="pl-PL" sz="1400" b="1" dirty="0" smtClean="0"/>
              <a:t>4)	pełnoletnie dziecko lub osoba ucząca się jest uprawniona do zasiłku rodzinnego na własne dziecko;</a:t>
            </a:r>
          </a:p>
          <a:p>
            <a:r>
              <a:rPr lang="pl-PL" sz="1400" b="1" dirty="0" smtClean="0"/>
              <a:t>5)	osobie samotnie wychowującej dziecko nie zostało </a:t>
            </a:r>
            <a:r>
              <a:rPr lang="pl-PL" sz="1400" dirty="0" smtClean="0"/>
              <a:t> </a:t>
            </a:r>
            <a:r>
              <a:rPr lang="pl-PL" sz="1400" b="1" dirty="0"/>
              <a:t>ustalone, na rzecz dziecka od jego rodzica, świadczenie alimentacyjne na podstawie tytułu wykonawczego pochodzącego lub zatwierdzonego przez sąd, chyba że: </a:t>
            </a:r>
            <a:endParaRPr lang="pl-PL" sz="1400" b="1" dirty="0" smtClean="0"/>
          </a:p>
          <a:p>
            <a:r>
              <a:rPr lang="pl-PL" sz="1400" b="1" dirty="0" smtClean="0"/>
              <a:t>a)	rodzice lub jedno z rodziców dziecka nie żyje,</a:t>
            </a:r>
          </a:p>
          <a:p>
            <a:r>
              <a:rPr lang="pl-PL" sz="1400" b="1" dirty="0" smtClean="0"/>
              <a:t>b)	ojciec dziecka jest nieznany,</a:t>
            </a:r>
          </a:p>
          <a:p>
            <a:r>
              <a:rPr lang="pl-PL" sz="1400" b="1" dirty="0" smtClean="0"/>
              <a:t>c)	powództwo o ustalenie świadczenia alimentacyjnego od drugiego z rodziców zostało oddalone,</a:t>
            </a:r>
          </a:p>
          <a:p>
            <a:r>
              <a:rPr lang="pl-PL" sz="1400" b="1" dirty="0" smtClean="0"/>
              <a:t>d)	sąd zobowiązał jednego z rodziców do ponoszenia całkowitych kosztów utrzymania dziecka i nie zobowiązał drugiego z rodziców do świadczenia alimentacyjnego na rzecz tego dziecka;</a:t>
            </a:r>
          </a:p>
          <a:p>
            <a:r>
              <a:rPr lang="pl-PL" sz="1400" b="1" dirty="0" smtClean="0"/>
              <a:t>6)	członkowi rodziny przysługuje na dziecko zasiłek rodzinny za granicą, chyba że przepisy o koordynacji systemów zabezpieczenia społecznego lub dwustronne umowy o zabezpieczeniu społecznym stanowią inaczej.</a:t>
            </a:r>
          </a:p>
          <a:p>
            <a:endParaRPr lang="pl-PL" sz="1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Dodatki do zasiłku rodzinnego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 8. Do zasiłku rodzinnego przysługują dodatki z tytułu:</a:t>
            </a:r>
          </a:p>
          <a:p>
            <a:r>
              <a:rPr lang="pl-PL" b="1" dirty="0" smtClean="0"/>
              <a:t>1)	urodzenia dziecka;</a:t>
            </a:r>
          </a:p>
          <a:p>
            <a:r>
              <a:rPr lang="pl-PL" b="1" dirty="0" smtClean="0"/>
              <a:t>2)	opieki nad dzieckiem w okresie korzystania z urlopu wychowawczego;</a:t>
            </a:r>
          </a:p>
          <a:p>
            <a:r>
              <a:rPr lang="pl-PL" b="1" dirty="0" smtClean="0"/>
              <a:t>3a)samotnego wychowywania dziecka;</a:t>
            </a:r>
          </a:p>
          <a:p>
            <a:r>
              <a:rPr lang="pl-PL" b="1" smtClean="0"/>
              <a:t>4a)wychowywania </a:t>
            </a:r>
            <a:r>
              <a:rPr lang="pl-PL" b="1" dirty="0" smtClean="0"/>
              <a:t>dziecka w rodzinie wielodzietnej;</a:t>
            </a:r>
          </a:p>
          <a:p>
            <a:r>
              <a:rPr lang="pl-PL" b="1" dirty="0" smtClean="0"/>
              <a:t>5)	kształcenia i rehabilitacji dziecka niepełnosprawnego;</a:t>
            </a:r>
          </a:p>
          <a:p>
            <a:r>
              <a:rPr lang="pl-PL" b="1" dirty="0" smtClean="0"/>
              <a:t>6)	rozpoczęcia roku szkolnego;</a:t>
            </a:r>
          </a:p>
          <a:p>
            <a:r>
              <a:rPr lang="pl-PL" b="1" dirty="0" smtClean="0"/>
              <a:t>7)	podjęcia przez dziecko nauki w szkole poza miejscem zamieszkania.</a:t>
            </a:r>
          </a:p>
          <a:p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Świadczenia opiekuńcze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Zasiłek pielęgnacyjny (art.16);</a:t>
            </a:r>
          </a:p>
          <a:p>
            <a:r>
              <a:rPr lang="pl-PL" b="1" dirty="0" smtClean="0"/>
              <a:t>Specjalny zasiłek opiekuńczy (art.16a);</a:t>
            </a:r>
          </a:p>
          <a:p>
            <a:r>
              <a:rPr lang="pl-PL" b="1" dirty="0" smtClean="0"/>
              <a:t>Świadczenie pielęgnacyjne z tytułu rezygnacji z zatrudnienia lub innej pracy zarobkowej (art.17)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Świadczenia 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b="1" dirty="0" smtClean="0"/>
              <a:t>Art. 16. 1. Zasiłek pielęgnacyjny przyznaje się w celu częściowego pokrycia wydatków wynikających z konieczności zapewnienia opieki i pomocy innej osoby w związku z niezdolnością do samodzielnej egzystencji.</a:t>
            </a:r>
          </a:p>
          <a:p>
            <a:r>
              <a:rPr lang="pl-PL" b="1" dirty="0" smtClean="0"/>
              <a:t>2. Zasiłek pielęgnacyjny przysługuje:</a:t>
            </a:r>
          </a:p>
          <a:p>
            <a:r>
              <a:rPr lang="pl-PL" b="1" dirty="0" smtClean="0"/>
              <a:t>1)	niepełnosprawnemu dziecku;</a:t>
            </a:r>
          </a:p>
          <a:p>
            <a:r>
              <a:rPr lang="pl-PL" b="1" dirty="0" smtClean="0"/>
              <a:t>2)	osobie niepełnosprawnej w wieku powyżej 16 roku życia, jeżeli legitymuje się orzeczeniem o znacznym stopniu niepełnosprawności;</a:t>
            </a:r>
          </a:p>
          <a:p>
            <a:r>
              <a:rPr lang="pl-PL" b="1" dirty="0" smtClean="0"/>
              <a:t>3)	osobie, która ukończyła 75 lat.</a:t>
            </a:r>
          </a:p>
          <a:p>
            <a:r>
              <a:rPr lang="pl-PL" b="1" dirty="0" smtClean="0"/>
              <a:t>3. Zasiłek pielęgnacyjny przysługuje także osobie niepełnosprawnej w wieku powyżej 16 roku życia legitymującej się orzeczeniem o umiarkowanym stopniu niepełnosprawności, jeżeli niepełnosprawność powstała w wieku do ukończenia 21 roku życia.</a:t>
            </a:r>
          </a:p>
          <a:p>
            <a:r>
              <a:rPr lang="pl-PL" b="1" dirty="0" smtClean="0"/>
              <a:t>4. Zasiłek pielęgnacyjny przysługuje w wysokości </a:t>
            </a:r>
            <a:r>
              <a:rPr lang="pl-PL" b="1" i="1" dirty="0" smtClean="0"/>
              <a:t>215,84 zł</a:t>
            </a:r>
            <a:r>
              <a:rPr lang="pl-PL" b="1" i="1" baseline="30000" dirty="0" smtClean="0"/>
              <a:t> </a:t>
            </a:r>
            <a:r>
              <a:rPr lang="pl-PL" b="1" i="1" dirty="0" smtClean="0"/>
              <a:t>miesięcznie.</a:t>
            </a:r>
          </a:p>
          <a:p>
            <a:r>
              <a:rPr lang="pl-PL" b="1" dirty="0" smtClean="0"/>
              <a:t>5. Zasiłek pielęgnacyjny nie przysługuje osobie umieszczonej w instytucji zapewniającej całodobowe utrzymanie.</a:t>
            </a:r>
          </a:p>
          <a:p>
            <a:r>
              <a:rPr lang="pl-PL" b="1" dirty="0" smtClean="0"/>
              <a:t>5a. Osobom, o których mowa w ust. 2 i 3, zasiłek pielęgnacyjny nie przysługuje, jeżeli członkom rodziny przysługują za granicą świadczenia na pokrycie wydatków związanych z pielęgnacją tych osób, chyba że przepisy o koordynacji systemów zabezpieczenia społecznego lub dwustronne umowy o zabezpieczeniu społecznym stanowią inaczej.</a:t>
            </a:r>
          </a:p>
          <a:p>
            <a:r>
              <a:rPr lang="pl-PL" b="1" dirty="0" smtClean="0"/>
              <a:t>6. Zasiłek pielęgnacyjny nie przysługuje osobie uprawnionej do dodatku pielęgnacyjnego.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Świadczenia 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Art.16a .1</a:t>
            </a:r>
            <a:r>
              <a:rPr lang="pl-PL" b="1" dirty="0"/>
              <a:t>. Specjalny zasiłek opiekuńczy przysługuje osobom, na których zgodnie z przepisami ustawy z dnia 25 lutego 1964 r. - Kodeks rodzinny i opiekuńczy </a:t>
            </a:r>
            <a:r>
              <a:rPr lang="pl-PL" b="1" dirty="0" smtClean="0"/>
              <a:t>ciąży </a:t>
            </a:r>
            <a:r>
              <a:rPr lang="pl-PL" b="1" dirty="0"/>
              <a:t>obowiązek alimentacyjny, a także małżonkom, </a:t>
            </a:r>
            <a:r>
              <a:rPr lang="pl-PL" b="1" dirty="0" smtClean="0"/>
              <a:t>jeżeli: </a:t>
            </a:r>
          </a:p>
          <a:p>
            <a:r>
              <a:rPr lang="pl-PL" b="1" dirty="0" smtClean="0"/>
              <a:t>1</a:t>
            </a:r>
            <a:r>
              <a:rPr lang="pl-PL" b="1" dirty="0"/>
              <a:t>) nie podejmują zatrudnienia lub innej pracy zarobkowej lub</a:t>
            </a:r>
          </a:p>
          <a:p>
            <a:r>
              <a:rPr lang="pl-PL" b="1" dirty="0"/>
              <a:t>2) rezygnują z zatrudnienia lub innej pracy zarobkowej</a:t>
            </a:r>
          </a:p>
          <a:p>
            <a:r>
              <a:rPr lang="pl-PL" b="1" dirty="0"/>
              <a:t>- w celu sprawowania stałej opieki nad osobą legitymującą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Świadczenia 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b="1" dirty="0" smtClean="0"/>
              <a:t>Art. 17. 1.  Świadczenie pielęgnacyjne z tytułu rezygnacji z zatrudnienia lub innej pracy zarobkowej przysługuje:</a:t>
            </a:r>
          </a:p>
          <a:p>
            <a:r>
              <a:rPr lang="pl-PL" b="1" dirty="0" smtClean="0"/>
              <a:t>1)	matce albo ojcu,</a:t>
            </a:r>
          </a:p>
          <a:p>
            <a:r>
              <a:rPr lang="pl-PL" b="1" dirty="0" smtClean="0"/>
              <a:t>2)	opiekunowi faktycznemu dziecka,</a:t>
            </a:r>
          </a:p>
          <a:p>
            <a:r>
              <a:rPr lang="pl-PL" b="1" dirty="0" smtClean="0"/>
              <a:t>3)	osobie będącej rodziną zastępczą spokrewnioną w rozumieniu ustawy z dnia 9 czerwca 2011 r. o wspieraniu rodziny i systemie pieczy zastępczej,</a:t>
            </a:r>
          </a:p>
          <a:p>
            <a:r>
              <a:rPr lang="pl-PL" b="1" dirty="0" smtClean="0"/>
              <a:t>4)	innym osobom, na których zgodnie z przepisami ustawy z dnia 25 lutego 1964 r. - Kodeks rodzinny i opiekuńczy ciąży obowiązek alimentacyjny, z wyjątkiem osób o znacznym stopniu niepełnosprawności</a:t>
            </a:r>
          </a:p>
          <a:p>
            <a:r>
              <a:rPr lang="pl-PL" b="1" dirty="0" smtClean="0"/>
              <a:t>- jeżeli nie podejmują lub rezygnują z zatrudnienia lub innej pracy zarobkowej w celu sprawowania opieki nad osobą legitymującą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Świadczenia </a:t>
            </a:r>
            <a:r>
              <a:rPr lang="pl-PL" b="1" dirty="0"/>
              <a:t>dla rolników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Art.  17b</a:t>
            </a:r>
            <a:r>
              <a:rPr lang="pl-PL" b="1" dirty="0" smtClean="0"/>
              <a:t>. </a:t>
            </a:r>
            <a:r>
              <a:rPr lang="pl-PL" b="1" dirty="0"/>
              <a:t>1. W przypadku, gdy o świadczenia, o których mowa w art. 16a i art. 17 ubiegają się rolnicy, małżonkowie rolników bądź domownicy, świadczenia te przysługują odpowiednio</a:t>
            </a:r>
            <a:r>
              <a:rPr lang="pl-PL" b="1" dirty="0" smtClean="0"/>
              <a:t>:</a:t>
            </a:r>
          </a:p>
          <a:p>
            <a:r>
              <a:rPr lang="pl-PL" b="1" dirty="0" smtClean="0"/>
              <a:t>1</a:t>
            </a:r>
            <a:r>
              <a:rPr lang="pl-PL" b="1" dirty="0"/>
              <a:t>) rolnikom w przypadku zaprzestania prowadzenia przez nich gospodarstwa rolnego;</a:t>
            </a:r>
          </a:p>
          <a:p>
            <a:r>
              <a:rPr lang="pl-PL" b="1" dirty="0"/>
              <a:t>2) małżonkom rolników lub domownikom w przypadku zaprzestania prowadzenia przez nich gospodarstwa rolnego albo wykonywania przez nich pracy w gospodarstwie rolnym.</a:t>
            </a:r>
          </a:p>
          <a:p>
            <a:r>
              <a:rPr lang="pl-PL" b="1" dirty="0"/>
              <a:t>2. Zaprzestanie prowadzenia gospodarstwa rolnego lub zaprzestanie wykonywania pracy w gospodarstwie rolnym, o których mowa w ust. 1, potwierdza się stosownym oświadczeniem złożonym pod rygorem odpowiedzialności karnej za składanie fałszywych zeznań. Składający oświadczenie jest obowiązany do zawarcia w nim klauzuli następującej treści: "Jestem świadomy odpowiedzialności karnej za złożenie fałszywego oświadczenia.". Klauzula ta zastępuje pouczenie organu o odpowiedzialności karnej za składanie fałszywych zeznań.</a:t>
            </a:r>
          </a:p>
        </p:txBody>
      </p:sp>
    </p:spTree>
    <p:extLst>
      <p:ext uri="{BB962C8B-B14F-4D97-AF65-F5344CB8AC3E}">
        <p14:creationId xmlns:p14="http://schemas.microsoft.com/office/powerpoint/2010/main" val="193932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Świadczenie rodzicielskie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/>
              <a:t>Art.  17c</a:t>
            </a:r>
            <a:r>
              <a:rPr lang="pl-PL" b="1" dirty="0" smtClean="0"/>
              <a:t>. </a:t>
            </a:r>
            <a:r>
              <a:rPr lang="pl-PL" b="1" dirty="0"/>
              <a:t>1. Świadczenie rodzicielskie przysługuje</a:t>
            </a:r>
            <a:r>
              <a:rPr lang="pl-PL" b="1" dirty="0" smtClean="0"/>
              <a:t>:</a:t>
            </a:r>
          </a:p>
          <a:p>
            <a:r>
              <a:rPr lang="pl-PL" b="1" dirty="0" smtClean="0"/>
              <a:t>1</a:t>
            </a:r>
            <a:r>
              <a:rPr lang="pl-PL" b="1" dirty="0"/>
              <a:t>) matce albo ojcu dziecka, z uwzględnieniem ust. 2;</a:t>
            </a:r>
          </a:p>
          <a:p>
            <a:r>
              <a:rPr lang="pl-PL" b="1" dirty="0"/>
              <a:t>2) opiekunowi faktycznemu dziecka w przypadku objęcia opieką dziecka w wieku do ukończenia 7. roku życia, a w przypadku dziecka, wobec którego podjęto decyzję o odroczeniu obowiązku szkolnego - do ukończenia 10. roku życia;</a:t>
            </a:r>
          </a:p>
          <a:p>
            <a:r>
              <a:rPr lang="pl-PL" b="1" dirty="0"/>
              <a:t>3) rodzinie zastępczej, z wyjątkiem rodziny zastępczej zawodowej, w przypadku objęcia opieką dziecka w wieku do ukończenia 7. roku życia, a w przypadku dziecka, wobec którego podjęto decyzję o odroczeniu obowiązku szkolnego - do ukończenia 10. roku życia;</a:t>
            </a:r>
          </a:p>
          <a:p>
            <a:r>
              <a:rPr lang="pl-PL" b="1" dirty="0"/>
              <a:t>4) osobie, która przysposobiła dziecko, w przypadku objęcia opieką dziecka w wieku do ukończenia 7. roku życia, a w przypadku dziecka, wobec którego podjęto decyzję o odroczeniu obowiązku szkolnego - do ukończenia 10. roku życia.</a:t>
            </a:r>
          </a:p>
        </p:txBody>
      </p:sp>
    </p:spTree>
    <p:extLst>
      <p:ext uri="{BB962C8B-B14F-4D97-AF65-F5344CB8AC3E}">
        <p14:creationId xmlns:p14="http://schemas.microsoft.com/office/powerpoint/2010/main" val="97110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Świadczenie rodzicielskie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/>
              <a:t>3. Świadczenie rodzicielskie przysługuje przez okres</a:t>
            </a:r>
            <a:r>
              <a:rPr lang="pl-PL" b="1" dirty="0" smtClean="0"/>
              <a:t>:</a:t>
            </a:r>
          </a:p>
          <a:p>
            <a:r>
              <a:rPr lang="pl-PL" b="1" dirty="0" smtClean="0"/>
              <a:t>1</a:t>
            </a:r>
            <a:r>
              <a:rPr lang="pl-PL" b="1" dirty="0"/>
              <a:t>) 52 tygodni - w przypadku urodzenia jednego dziecka przy jednym porodzie, przysposobienia jednego dziecka lub objęcia opieką jednego dziecka;</a:t>
            </a:r>
          </a:p>
          <a:p>
            <a:r>
              <a:rPr lang="pl-PL" b="1" dirty="0"/>
              <a:t>2) 65 tygodni - w przypadku urodzenia dwojga dzieci przy jednym porodzie, przysposobienia dwojga dzieci lub objęcia opieką dwojga dzieci;</a:t>
            </a:r>
          </a:p>
          <a:p>
            <a:r>
              <a:rPr lang="pl-PL" b="1" dirty="0"/>
              <a:t>3) 67 tygodni - w przypadku urodzenia trojga dzieci przy jednym porodzie, przysposobienia trojga dzieci lub objęcia opieką trojga dzieci;</a:t>
            </a:r>
          </a:p>
          <a:p>
            <a:r>
              <a:rPr lang="pl-PL" b="1" dirty="0"/>
              <a:t>4) 69 tygodni - w przypadku urodzenia czworga dzieci przy jednym porodzie, przysposobienia czworga dzieci lub objęcia opieką czworga dzieci;</a:t>
            </a:r>
          </a:p>
          <a:p>
            <a:r>
              <a:rPr lang="pl-PL" b="1" dirty="0"/>
              <a:t>5) 71 tygodni - w przypadku urodzenia pięciorga i więcej dzieci przy jednym porodzie, przysposobienia pięciorga i </a:t>
            </a:r>
            <a:endParaRPr lang="pl-PL" b="1" dirty="0" smtClean="0"/>
          </a:p>
          <a:p>
            <a:r>
              <a:rPr lang="pl-PL" b="1" dirty="0" smtClean="0"/>
              <a:t>więcej </a:t>
            </a:r>
            <a:r>
              <a:rPr lang="pl-PL" b="1" dirty="0"/>
              <a:t>dzieci lub objęcia opieką pięciorga i więcej </a:t>
            </a:r>
            <a:r>
              <a:rPr lang="pl-PL" b="1" dirty="0" smtClean="0"/>
              <a:t>dzieci.</a:t>
            </a:r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b="1" dirty="0"/>
              <a:t>5. Świadczenie rodzicielskie przysługuje w wysokości 1000,00 zł miesięcznie, z uwzględnieniem ust. 6.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7563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Zasady postępowania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Ustalenie prawa do świadczeń rodzinnych oraz ich wypłata następują odpowiednio na wniosek (art. 23);</a:t>
            </a:r>
          </a:p>
          <a:p>
            <a:r>
              <a:rPr lang="pl-PL" b="1" dirty="0" smtClean="0"/>
              <a:t>Prawo </a:t>
            </a:r>
            <a:r>
              <a:rPr lang="pl-PL" b="1" dirty="0"/>
              <a:t>do świadczeń rodzinnych ustala się na okres zasiłkowy, z wyjątkiem świadczeń, o których mowa w art. 9, art. 14, art. 15, art. 15a, art. 15b, art. 16, art. 17 i art. 17c.</a:t>
            </a:r>
          </a:p>
          <a:p>
            <a:pPr marL="64008" indent="0">
              <a:buNone/>
            </a:pPr>
            <a:r>
              <a:rPr lang="pl-PL" b="1" dirty="0" smtClean="0"/>
              <a:t>     (art.24);</a:t>
            </a:r>
          </a:p>
          <a:p>
            <a:r>
              <a:rPr lang="pl-PL" b="1" dirty="0" smtClean="0"/>
              <a:t>W przypadku zbiegu prawa rodziców, opiekunów faktycznych dziecka lub opiekunów prawnych dziecka do świadczeń rodzinnych świadczenia te wypłaca się temu z rodziców, opiekunów faktycznych dziecka lub opiekunów prawnych dziecka, który pierwszy złożył wniosek ( art.27);</a:t>
            </a:r>
          </a:p>
          <a:p>
            <a:r>
              <a:rPr lang="pl-PL" b="1" dirty="0" smtClean="0"/>
              <a:t> Osoba, która pobrała nienależnie świadczenia rodzinne, jest obowiązana do ich zwrotu (art.30).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Adresaci regulacji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32500" lnSpcReduction="20000"/>
          </a:bodyPr>
          <a:lstStyle/>
          <a:p>
            <a:endParaRPr lang="pl-PL" sz="5600" b="1" dirty="0" smtClean="0"/>
          </a:p>
          <a:p>
            <a:r>
              <a:rPr lang="pl-PL" sz="5600" b="1" dirty="0" smtClean="0"/>
              <a:t>Świadczenia rodzinne przysługują:</a:t>
            </a:r>
          </a:p>
          <a:p>
            <a:r>
              <a:rPr lang="pl-PL" sz="5600" b="1" dirty="0" smtClean="0"/>
              <a:t>1)	obywatelom polskim;</a:t>
            </a:r>
          </a:p>
          <a:p>
            <a:r>
              <a:rPr lang="pl-PL" sz="5600" b="1" dirty="0" smtClean="0"/>
              <a:t>2)	cudzoziemcom:</a:t>
            </a:r>
          </a:p>
          <a:p>
            <a:r>
              <a:rPr lang="pl-PL" sz="5600" b="1" dirty="0" smtClean="0"/>
              <a:t>a)	do których stosuje się przepisy o koordynacji systemów zabezpieczenia społecznego,</a:t>
            </a:r>
          </a:p>
          <a:p>
            <a:r>
              <a:rPr lang="pl-PL" sz="5600" b="1" dirty="0" smtClean="0"/>
              <a:t>b)	jeżeli wynika to z wiążących Rzeczpospolitą Polską umów dwustronnych o zabezpieczeniu społecznym,</a:t>
            </a:r>
          </a:p>
          <a:p>
            <a:r>
              <a:rPr lang="pl-PL" sz="5600" b="1" dirty="0" smtClean="0"/>
              <a:t>c)	 przebywającym na terytorium Rzeczypospolitej Polskiej na podstawie zezwolenia na pobyt stały, zezwolenia na pobyt rezydenta długoterminowego Unii Europejskiej, zezwolenia na pobyt czasowy udzielonego w związku z okolicznościami, o których mowa w art. 127 lub art. 186 ust. 1 </a:t>
            </a:r>
            <a:r>
              <a:rPr lang="pl-PL" sz="5600" b="1" dirty="0" err="1" smtClean="0"/>
              <a:t>pkt</a:t>
            </a:r>
            <a:r>
              <a:rPr lang="pl-PL" sz="5600" b="1" dirty="0" smtClean="0"/>
              <a:t> 3 ustawy z dnia 12 grudnia 2013 r. o cudzoziemcach (Dz. U. poz. 1650), lub w związku z uzyskaniem w Rzeczypospolitej Polskiej statusu uchodźcy lub ochrony uzupełniającej, jeżeli zamieszkują z członkami rodzin na terytorium Rzeczypospolitej Polskiej,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Adresaci regulacji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5600" b="1" dirty="0"/>
              <a:t>d)   posiadającym kartę pobytu z adnotacją "dostęp do rynku pracy", z wyłączeniem obywateli państw trzecich, którzy uzyskali zezwolenie na pracę na terytorium państwa członkowskiego na okres nieprzekraczający sześciu miesięcy, obywateli państw trzecich przyjętych w celu podjęcia studiów oraz obywateli państw trzecich, którzy mają prawo do wykonywania pracy na podstawie wizy.</a:t>
            </a:r>
          </a:p>
          <a:p>
            <a:r>
              <a:rPr lang="pl-PL" sz="5600" b="1" dirty="0"/>
              <a:t>e)  </a:t>
            </a:r>
            <a:r>
              <a:rPr lang="pl-PL" sz="5600" b="1" dirty="0" smtClean="0"/>
              <a:t>przebywającym </a:t>
            </a:r>
            <a:r>
              <a:rPr lang="pl-PL" sz="5600" b="1" dirty="0"/>
              <a:t>na terytorium Rzeczypospolitej Polskiej na podstawie:</a:t>
            </a:r>
          </a:p>
          <a:p>
            <a:r>
              <a:rPr lang="pl-PL" sz="5600" b="1" dirty="0"/>
              <a:t>–  zezwolenia na pobyt czasowy, o którym mowa w art. 139a ust. 1 lub art. 139o ust. 1 ustawy z dnia 12 grudnia 2013 r. o cudzoziemcach, lub</a:t>
            </a:r>
          </a:p>
          <a:p>
            <a:r>
              <a:rPr lang="pl-PL" sz="5600" b="1" dirty="0"/>
              <a:t>–  dokumentu pobytowego, o którym mowa w art. 1 ust. 2 lit. a rozporządzenia Rady (WE) nr 1030/2002 z dnia 13 czerwca 2002 r. ustanawiającego jednolity wzór dokumentów pobytowych dla obywateli państw trzecich (Dz. Urz. UE L 157 z 15.06.2002, str. 1, z </a:t>
            </a:r>
            <a:r>
              <a:rPr lang="pl-PL" sz="5600" b="1" dirty="0" err="1"/>
              <a:t>późn</a:t>
            </a:r>
            <a:r>
              <a:rPr lang="pl-PL" sz="5600" b="1" dirty="0"/>
              <a:t>. zm.- Dz. Urz. UE Polskie wydanie specjalne, rozdz. 19, t. 6, str. 3, z </a:t>
            </a:r>
            <a:r>
              <a:rPr lang="pl-PL" sz="5600" b="1" dirty="0" err="1"/>
              <a:t>późn</a:t>
            </a:r>
            <a:r>
              <a:rPr lang="pl-PL" sz="5600" b="1" dirty="0"/>
              <a:t>. zm.), z adnotacją "ICT", wydanego przez inne państwo członkowskie Unii Europejskiej, gdy celem ich pobytu na tym terytorium jest wykonywanie pracy w charakterze pracownika kadry kierowniczej, specjalisty lub pracownika odbywającego staż w ramach przeniesienia wewnątrz przedsiębiorstwa, o którym mowa w art. 3 pkt 13b ustawy z dnia 12 grudnia 2013 r. o cudzoziemcach, przez okres nieprzekraczający 90 dni w okresie 180 </a:t>
            </a:r>
            <a:r>
              <a:rPr lang="pl-PL" sz="5600" b="1" dirty="0" smtClean="0"/>
              <a:t>dni</a:t>
            </a:r>
            <a:endParaRPr lang="pl-PL" sz="5600" b="1" dirty="0"/>
          </a:p>
          <a:p>
            <a:r>
              <a:rPr lang="pl-PL" sz="5600" b="1" dirty="0"/>
              <a:t>- jeżeli zamieszkują na terytorium Rzeczypospolitej Polskiej z członkami rodzin, z wyłączeniem cudzoziemców, którym zezwolono na pobyt i pracę na okres nieprzekraczający dziewięciu miesięcy, chyba że przepisy o koordynacji systemów zabezpieczenia społecznego lub dwustronne umowy międzynarodowe o zabezpieczeniu społecznym stanowią inaczej</a:t>
            </a:r>
            <a:r>
              <a:rPr lang="pl-PL" sz="5600" b="1" dirty="0" smtClean="0"/>
              <a:t>.</a:t>
            </a:r>
            <a:endParaRPr lang="pl-PL" sz="5600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743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Adresaci regulacji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3. Świadczenia rodzinne przysługują osobom, o których mowa w ust. 2, jeżeli zamieszkują na terytorium Rzeczypospolitej Polskiej przez okres zasiłkowy, w którym otrzymują świadczenia rodzinne, chyba że przepisy o koordynacji systemów zabezpieczenia społecznego lub dwustronne umowy międzynarodowe o zabezpieczeniu społecznym stanowią inaczej.</a:t>
            </a:r>
          </a:p>
          <a:p>
            <a:pPr marL="64008" indent="0">
              <a:buNone/>
            </a:pPr>
            <a:r>
              <a:rPr lang="pl-PL" b="1" dirty="0"/>
              <a:t>a</a:t>
            </a:r>
            <a:r>
              <a:rPr lang="pl-PL" b="1" dirty="0" smtClean="0"/>
              <a:t>rt..1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705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Rodzaje świadczeń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Art. 2. Świadczeniami rodzinnymi są:</a:t>
            </a:r>
          </a:p>
          <a:p>
            <a:r>
              <a:rPr lang="pl-PL" b="1" dirty="0" smtClean="0"/>
              <a:t>1)	zasiłek rodzinny oraz dodatki do zasiłku rodzinnego;</a:t>
            </a:r>
          </a:p>
          <a:p>
            <a:r>
              <a:rPr lang="pl-PL" b="1" dirty="0" smtClean="0"/>
              <a:t>2)	świadczenia opiekuńcze: zasiłek pielęgnacyjny, specjalny zasiłek opiekuńczy oraz świadczenie pielęgnacyjne;</a:t>
            </a:r>
          </a:p>
          <a:p>
            <a:r>
              <a:rPr lang="pl-PL" b="1" dirty="0" smtClean="0"/>
              <a:t>3)	zapomoga wypłacana przez gminy, na podstawie art. 22a;</a:t>
            </a:r>
          </a:p>
          <a:p>
            <a:r>
              <a:rPr lang="pl-PL" b="1" dirty="0" smtClean="0"/>
              <a:t>3a)świadczenia wypłacane przez gminy na podstawie art. 22b;</a:t>
            </a:r>
          </a:p>
          <a:p>
            <a:r>
              <a:rPr lang="pl-PL" b="1" dirty="0" smtClean="0"/>
              <a:t>4)	jednorazowa zapomoga z tytułu urodzenia się dziecka.</a:t>
            </a:r>
          </a:p>
          <a:p>
            <a:r>
              <a:rPr lang="pl-PL" b="1" dirty="0"/>
              <a:t>5) świadczenie rodzicielskie.</a:t>
            </a:r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Podstawowe pojęcia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u="sng" dirty="0" smtClean="0"/>
              <a:t>dochód</a:t>
            </a:r>
            <a:r>
              <a:rPr lang="pl-PL" b="1" dirty="0" smtClean="0"/>
              <a:t>- po odliczeniu kwot alimentów świadczonych na rzecz innych osób:</a:t>
            </a:r>
          </a:p>
          <a:p>
            <a:r>
              <a:rPr lang="pl-PL" b="1" dirty="0" smtClean="0"/>
              <a:t>a)	przychody podlegające opodatkowaniu …;</a:t>
            </a:r>
          </a:p>
          <a:p>
            <a:r>
              <a:rPr lang="pl-PL" b="1" u="sng" dirty="0" smtClean="0"/>
              <a:t>dochód członka rodziny </a:t>
            </a:r>
            <a:r>
              <a:rPr lang="pl-PL" b="1" dirty="0" smtClean="0"/>
              <a:t>-  przeciętny miesięczny dochód członka rodziny osiągnięty w roku kalendarzowym poprzedzającym okres zasiłkowy…;</a:t>
            </a:r>
          </a:p>
          <a:p>
            <a:r>
              <a:rPr lang="pl-PL" b="1" u="sng" dirty="0" smtClean="0"/>
              <a:t>okres zasiłkowy </a:t>
            </a:r>
            <a:r>
              <a:rPr lang="pl-PL" b="1" dirty="0" smtClean="0"/>
              <a:t>- okres od dnia 1 listopada do dnia 31 października następnego roku kalendarzowego, na jaki ustala się prawo do świadczeń rodzinnych;</a:t>
            </a:r>
          </a:p>
          <a:p>
            <a:r>
              <a:rPr lang="pl-PL" b="1" u="sng" dirty="0" smtClean="0"/>
              <a:t>osoba ucząca się</a:t>
            </a:r>
            <a:r>
              <a:rPr lang="pl-PL" b="1" dirty="0" smtClean="0"/>
              <a:t> - osoba pełnoletnia uczącą się</a:t>
            </a:r>
            <a:r>
              <a:rPr lang="pl-PL" b="1" smtClean="0"/>
              <a:t>, niepozostająca </a:t>
            </a:r>
            <a:r>
              <a:rPr lang="pl-PL" b="1" dirty="0" smtClean="0"/>
              <a:t>na utrzymaniu rodziców w związku z ich śmiercią lub w związku z ustaleniem wyrokiem sądowym lub ugodą sądową prawa do alimentów z ich strony;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Krąg uprawnionych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Art.4. 2. Prawo do zasiłku rodzinnego i dodatków do tego zasiłku przysługuje:</a:t>
            </a:r>
          </a:p>
          <a:p>
            <a:r>
              <a:rPr lang="pl-PL" b="1" dirty="0" smtClean="0"/>
              <a:t>1)	rodzicom, jednemu z rodziców albo opiekunowi prawnemu dziecka;</a:t>
            </a:r>
          </a:p>
          <a:p>
            <a:r>
              <a:rPr lang="pl-PL" b="1" dirty="0" smtClean="0"/>
              <a:t>2)	opiekunowi faktycznemu dziecka;</a:t>
            </a:r>
          </a:p>
          <a:p>
            <a:r>
              <a:rPr lang="pl-PL" b="1" dirty="0" smtClean="0"/>
              <a:t>3)	osobie uczącej się.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Kryterium dochodowe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Art. 5. 1. Zasiłek rodzinny przysługuje osobom, o których mowa w art. 4 ust. 2, jeżeli dochód rodziny w przeliczeniu na osobę albo dochód osoby uczącej się nie przekracza kwoty </a:t>
            </a:r>
            <a:r>
              <a:rPr lang="pl-PL" b="1" i="1" dirty="0" smtClean="0"/>
              <a:t>674,00 zł.</a:t>
            </a:r>
          </a:p>
          <a:p>
            <a:r>
              <a:rPr lang="pl-PL" b="1" dirty="0" smtClean="0"/>
              <a:t>2. W przypadku gdy członkiem rodziny jest dziecko legitymujące się orzeczeniem o niepełnosprawności lub orzeczeniem o umiarkowanym albo o znacznym stopniu niepełnosprawności, zasiłek rodzinny przysługuje, jeżeli dochód rodziny w przeliczeniu na osobę albo dochód osoby uczącej się nie przekracza </a:t>
            </a:r>
            <a:r>
              <a:rPr lang="pl-PL" b="1" smtClean="0"/>
              <a:t>kwoty </a:t>
            </a:r>
            <a:r>
              <a:rPr lang="pl-PL" b="1" i="1" smtClean="0"/>
              <a:t>764,00 </a:t>
            </a:r>
            <a:r>
              <a:rPr lang="pl-PL" b="1" i="1" dirty="0" smtClean="0"/>
              <a:t>zł.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Wysokość zasiłku i okres przez jaki przysługuje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3400" b="1" dirty="0" smtClean="0"/>
              <a:t>Art. 6. 1. Zasiłek rodzinny przysługuje osobom, o których mowa w art. 4 ust. 2 </a:t>
            </a:r>
            <a:r>
              <a:rPr lang="pl-PL" sz="3400" b="1" dirty="0" err="1" smtClean="0"/>
              <a:t>pkt</a:t>
            </a:r>
            <a:r>
              <a:rPr lang="pl-PL" sz="3400" b="1" dirty="0" smtClean="0"/>
              <a:t> 1 i 2, do ukończenia przez dziecko:</a:t>
            </a:r>
          </a:p>
          <a:p>
            <a:r>
              <a:rPr lang="pl-PL" sz="3400" b="1" dirty="0" smtClean="0"/>
              <a:t>1)	18 roku życia lub</a:t>
            </a:r>
          </a:p>
          <a:p>
            <a:r>
              <a:rPr lang="pl-PL" sz="3400" b="1" dirty="0" smtClean="0"/>
              <a:t>2)	nauki w szkole, jednak nie dłużej niż do ukończenia 21 roku życia, albo</a:t>
            </a:r>
          </a:p>
          <a:p>
            <a:r>
              <a:rPr lang="pl-PL" sz="3400" b="1" dirty="0" smtClean="0"/>
              <a:t>3)	24 roku życia, jeżeli kontynuuje naukę w szkole lub w szkole wyższej i legitymuje się orzeczeniem o umiarkowanym albo znacznym stopniu niepełnosprawności.</a:t>
            </a:r>
          </a:p>
          <a:p>
            <a:r>
              <a:rPr lang="pl-PL" sz="3400" b="1" dirty="0" smtClean="0"/>
              <a:t>1a. Zasiłek rodzinny przysługuje osobie uczącej się w szkole lub w szkole wyższej, jednak nie dłużej niż do ukończenia 24 roku życia.</a:t>
            </a:r>
          </a:p>
          <a:p>
            <a:r>
              <a:rPr lang="pl-PL" sz="3400" b="1" dirty="0" smtClean="0"/>
              <a:t>1b. </a:t>
            </a:r>
            <a:r>
              <a:rPr lang="pl-PL" sz="3400" b="1" dirty="0"/>
              <a:t>W przypadku ukończenia przez dziecko, o którym mowa w ust. 1 pkt 3, lub osobę, o której mowa w ust. 1a, szkoły wyższej w trakcie ostatniego roku studiów prawo do zasiłku rodzinnego przysługuje do zakończenia tego roku studiów, nie dłużej jednak niż do ukończenia przez dziecko, o którym mowa w ust. 1 pkt 3, lub osobę, o której mowa w ust. 1a, 24. roku życia. </a:t>
            </a:r>
            <a:endParaRPr lang="pl-PL" sz="3400" b="1" dirty="0" smtClean="0"/>
          </a:p>
          <a:p>
            <a:r>
              <a:rPr lang="pl-PL" sz="3400" b="1" dirty="0" smtClean="0"/>
              <a:t>2. Wysokość zasiłku rodzinnego wynosi miesięcznie:</a:t>
            </a:r>
          </a:p>
          <a:p>
            <a:r>
              <a:rPr lang="pl-PL" sz="3400" b="1" dirty="0" smtClean="0"/>
              <a:t>1)    95</a:t>
            </a:r>
            <a:r>
              <a:rPr lang="pl-PL" sz="3400" b="1" i="1" dirty="0" smtClean="0"/>
              <a:t>,00 zł  na dziecko w wieku do ukończenia 5 roku życia;</a:t>
            </a:r>
          </a:p>
          <a:p>
            <a:r>
              <a:rPr lang="pl-PL" sz="3400" b="1" dirty="0" smtClean="0"/>
              <a:t>2)	</a:t>
            </a:r>
            <a:r>
              <a:rPr lang="pl-PL" sz="3400" b="1" i="1" dirty="0" smtClean="0"/>
              <a:t>124,00 zł  na dziecko w wieku powyżej 5 roku życia do ukończenia 18 roku życia;</a:t>
            </a:r>
          </a:p>
          <a:p>
            <a:r>
              <a:rPr lang="pl-PL" sz="3400" b="1" dirty="0" smtClean="0"/>
              <a:t>3)	</a:t>
            </a:r>
            <a:r>
              <a:rPr lang="pl-PL" sz="3400" b="1" i="1" dirty="0" smtClean="0"/>
              <a:t>135,00 zł na dziecko w wieku powyżej 18 roku życia do ukończenia 24 roku życia.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242</TotalTime>
  <Words>705</Words>
  <Application>Microsoft Office PowerPoint</Application>
  <PresentationFormat>Pokaz na ekranie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Century Gothic</vt:lpstr>
      <vt:lpstr>Verdana</vt:lpstr>
      <vt:lpstr>Wingdings 2</vt:lpstr>
      <vt:lpstr>Energetyczny</vt:lpstr>
      <vt:lpstr>Świadczenia rodzinne</vt:lpstr>
      <vt:lpstr>Adresaci regulacji</vt:lpstr>
      <vt:lpstr>Adresaci regulacji</vt:lpstr>
      <vt:lpstr>Adresaci regulacji</vt:lpstr>
      <vt:lpstr>Rodzaje świadczeń</vt:lpstr>
      <vt:lpstr>Podstawowe pojęcia</vt:lpstr>
      <vt:lpstr>Krąg uprawnionych</vt:lpstr>
      <vt:lpstr>Kryterium dochodowe</vt:lpstr>
      <vt:lpstr>Wysokość zasiłku i okres przez jaki przysługuje</vt:lpstr>
      <vt:lpstr>Wyłączenia prawa do zasiłku</vt:lpstr>
      <vt:lpstr>Dodatki do zasiłku rodzinnego</vt:lpstr>
      <vt:lpstr>Świadczenia opiekuńcze</vt:lpstr>
      <vt:lpstr>Świadczenia opiekuńcze</vt:lpstr>
      <vt:lpstr>Świadczenia opiekuńcze</vt:lpstr>
      <vt:lpstr>Świadczenia opiekuńcze</vt:lpstr>
      <vt:lpstr>Świadczenia dla rolników</vt:lpstr>
      <vt:lpstr>Świadczenie rodzicielskie</vt:lpstr>
      <vt:lpstr>Świadczenie rodzicielskie</vt:lpstr>
      <vt:lpstr>Zasady postępowania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Świadczenia rodzinne</dc:title>
  <dc:creator>test</dc:creator>
  <cp:lastModifiedBy>Ewelina Chwastecka</cp:lastModifiedBy>
  <cp:revision>64</cp:revision>
  <dcterms:created xsi:type="dcterms:W3CDTF">2013-04-14T13:41:19Z</dcterms:created>
  <dcterms:modified xsi:type="dcterms:W3CDTF">2020-09-07T08:39:20Z</dcterms:modified>
</cp:coreProperties>
</file>