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59" r:id="rId4"/>
    <p:sldId id="362" r:id="rId5"/>
    <p:sldId id="360" r:id="rId6"/>
    <p:sldId id="330" r:id="rId7"/>
    <p:sldId id="331" r:id="rId8"/>
    <p:sldId id="332" r:id="rId9"/>
    <p:sldId id="333" r:id="rId10"/>
    <p:sldId id="334" r:id="rId11"/>
    <p:sldId id="361" r:id="rId12"/>
    <p:sldId id="335" r:id="rId13"/>
    <p:sldId id="336" r:id="rId14"/>
    <p:sldId id="337" r:id="rId15"/>
    <p:sldId id="338" r:id="rId16"/>
    <p:sldId id="339" r:id="rId17"/>
    <p:sldId id="340" r:id="rId18"/>
    <p:sldId id="341" r:id="rId19"/>
    <p:sldId id="343" r:id="rId20"/>
    <p:sldId id="344" r:id="rId21"/>
    <p:sldId id="345" r:id="rId22"/>
    <p:sldId id="346" r:id="rId23"/>
    <p:sldId id="301" r:id="rId24"/>
    <p:sldId id="321" r:id="rId25"/>
    <p:sldId id="302" r:id="rId26"/>
    <p:sldId id="303" r:id="rId27"/>
    <p:sldId id="322" r:id="rId28"/>
    <p:sldId id="323" r:id="rId29"/>
    <p:sldId id="304" r:id="rId30"/>
    <p:sldId id="324" r:id="rId31"/>
    <p:sldId id="325" r:id="rId32"/>
    <p:sldId id="326" r:id="rId33"/>
    <p:sldId id="347" r:id="rId34"/>
    <p:sldId id="348" r:id="rId35"/>
    <p:sldId id="349" r:id="rId36"/>
    <p:sldId id="350" r:id="rId37"/>
    <p:sldId id="351" r:id="rId38"/>
    <p:sldId id="352" r:id="rId39"/>
    <p:sldId id="353" r:id="rId40"/>
    <p:sldId id="354" r:id="rId41"/>
    <p:sldId id="355" r:id="rId42"/>
    <p:sldId id="356" r:id="rId43"/>
    <p:sldId id="357" r:id="rId44"/>
    <p:sldId id="305" r:id="rId45"/>
    <p:sldId id="327" r:id="rId46"/>
    <p:sldId id="306" r:id="rId47"/>
    <p:sldId id="358" r:id="rId4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16F321C-1984-4053-95FD-13ABA52DDFBA}" type="datetimeFigureOut">
              <a:rPr lang="pl-PL" smtClean="0"/>
              <a:pPr/>
              <a:t>2020-09-03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08F771-E1C4-42D0-BB8C-F9085C119B62}"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F321C-1984-4053-95FD-13ABA52DDFBA}" type="datetimeFigureOut">
              <a:rPr lang="pl-PL" smtClean="0"/>
              <a:pPr/>
              <a:t>2020-09-03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8F771-E1C4-42D0-BB8C-F9085C119B6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a:solidFill>
                  <a:srgbClr val="FF0000"/>
                </a:solidFill>
              </a:rPr>
              <a:t>wykład z zakresu prawa pracy dla </a:t>
            </a:r>
            <a:r>
              <a:rPr lang="pl-PL" b="1" dirty="0" smtClean="0">
                <a:solidFill>
                  <a:srgbClr val="FF0000"/>
                </a:solidFill>
              </a:rPr>
              <a:t>aplikantów radcowskich</a:t>
            </a:r>
            <a:br>
              <a:rPr lang="pl-PL" b="1" dirty="0" smtClean="0">
                <a:solidFill>
                  <a:srgbClr val="FF0000"/>
                </a:solidFill>
              </a:rPr>
            </a:br>
            <a:r>
              <a:rPr lang="pl-PL" b="1" dirty="0" smtClean="0">
                <a:solidFill>
                  <a:srgbClr val="FF0000"/>
                </a:solidFill>
              </a:rPr>
              <a:t>temat 4</a:t>
            </a:r>
            <a:br>
              <a:rPr lang="pl-PL" b="1" dirty="0" smtClean="0">
                <a:solidFill>
                  <a:srgbClr val="FF0000"/>
                </a:solidFill>
              </a:rPr>
            </a:br>
            <a:r>
              <a:rPr lang="pl-PL" b="1" dirty="0" smtClean="0">
                <a:solidFill>
                  <a:srgbClr val="FF0000"/>
                </a:solidFill>
              </a:rPr>
              <a:t>(wykładowca – SSA </a:t>
            </a:r>
            <a:r>
              <a:rPr lang="pl-PL" b="1" smtClean="0">
                <a:solidFill>
                  <a:srgbClr val="FF0000"/>
                </a:solidFill>
              </a:rPr>
              <a:t>Marek Procek)</a:t>
            </a:r>
            <a:r>
              <a:rPr lang="pl-PL" b="1" dirty="0" smtClean="0"/>
              <a:t/>
            </a:r>
            <a:br>
              <a:rPr lang="pl-PL" b="1" dirty="0" smtClean="0"/>
            </a:br>
            <a:r>
              <a:rPr lang="pl-PL" dirty="0"/>
              <a:t/>
            </a:r>
            <a:br>
              <a:rPr lang="pl-PL" dirty="0"/>
            </a:br>
            <a:endParaRPr lang="pl-PL" dirty="0"/>
          </a:p>
        </p:txBody>
      </p:sp>
      <p:sp>
        <p:nvSpPr>
          <p:cNvPr id="3" name="Podtytuł 2"/>
          <p:cNvSpPr>
            <a:spLocks noGrp="1"/>
          </p:cNvSpPr>
          <p:nvPr>
            <p:ph type="subTitle" idx="1"/>
          </p:nvPr>
        </p:nvSpPr>
        <p:spPr>
          <a:xfrm>
            <a:off x="1371600" y="3356992"/>
            <a:ext cx="6400800" cy="2281808"/>
          </a:xfrm>
        </p:spPr>
        <p:txBody>
          <a:bodyPr>
            <a:normAutofit/>
          </a:bodyPr>
          <a:lstStyle/>
          <a:p>
            <a:endParaRPr lang="pl-PL" sz="2000" b="1" dirty="0" smtClean="0">
              <a:solidFill>
                <a:srgbClr val="FF0000"/>
              </a:solidFill>
            </a:endParaRPr>
          </a:p>
          <a:p>
            <a:endParaRPr lang="pl-PL" sz="2000" b="1" dirty="0" smtClean="0">
              <a:solidFill>
                <a:srgbClr val="FF0000"/>
              </a:solidFill>
            </a:endParaRPr>
          </a:p>
          <a:p>
            <a:r>
              <a:rPr lang="pl-PL" sz="5400" b="1" dirty="0" smtClean="0">
                <a:solidFill>
                  <a:srgbClr val="FF0000"/>
                </a:solidFill>
              </a:rPr>
              <a:t>CZ. I – CZAS PRACY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850106"/>
          </a:xfrm>
        </p:spPr>
        <p:txBody>
          <a:bodyPr/>
          <a:lstStyle/>
          <a:p>
            <a:r>
              <a:rPr lang="pl-PL" b="1" dirty="0" smtClean="0"/>
              <a:t>Tydzień pracowniczy</a:t>
            </a:r>
            <a:endParaRPr lang="pl-PL" b="1" dirty="0"/>
          </a:p>
        </p:txBody>
      </p:sp>
      <p:sp>
        <p:nvSpPr>
          <p:cNvPr id="3" name="Symbol zastępczy zawartości 2"/>
          <p:cNvSpPr>
            <a:spLocks noGrp="1"/>
          </p:cNvSpPr>
          <p:nvPr>
            <p:ph idx="1"/>
          </p:nvPr>
        </p:nvSpPr>
        <p:spPr>
          <a:xfrm>
            <a:off x="467544" y="1268760"/>
            <a:ext cx="8219256" cy="4857403"/>
          </a:xfrm>
        </p:spPr>
        <p:txBody>
          <a:bodyPr>
            <a:normAutofit fontScale="85000" lnSpcReduction="10000"/>
          </a:bodyPr>
          <a:lstStyle/>
          <a:p>
            <a:r>
              <a:rPr lang="pl-PL" dirty="0" smtClean="0"/>
              <a:t> </a:t>
            </a:r>
            <a:r>
              <a:rPr lang="pl-PL" b="1" dirty="0" smtClean="0"/>
              <a:t>Tydzień liczony jest w dniach kalendarzowych.</a:t>
            </a:r>
          </a:p>
          <a:p>
            <a:r>
              <a:rPr lang="pl-PL" b="1" dirty="0" smtClean="0"/>
              <a:t>Rozpoczyna się pierwszego dnia okresu rozliczeniowego (czyli o godzinie 0.00) i kończy się z upływem siódmego dnia (czyli o godzinie 24.00).</a:t>
            </a:r>
          </a:p>
          <a:p>
            <a:r>
              <a:rPr lang="pl-PL" b="1" dirty="0" smtClean="0"/>
              <a:t>Z reguły tydzień – a w konsekwencji i dzień – nie rozpoczyna się o tej samej godzinie co okres rozliczeniowy, zaczynający się od pierwszej godziny pracy pierwszego dnia tego okresu. </a:t>
            </a:r>
          </a:p>
          <a:p>
            <a:r>
              <a:rPr lang="pl-PL" b="1" dirty="0" smtClean="0"/>
              <a:t>Tydzień służy do wyznaczania dwóch rzeczy: okresu nieprzerwanego odpoczynku (art. 133 </a:t>
            </a:r>
            <a:r>
              <a:rPr lang="pl-PL" b="1" dirty="0" err="1" smtClean="0"/>
              <a:t>k.p</a:t>
            </a:r>
            <a:r>
              <a:rPr lang="pl-PL" b="1" dirty="0" smtClean="0"/>
              <a:t>.), a także maksymalnej liczby dni lub godzin i dni pracy w przyjętym okresie rozliczeniowym.</a:t>
            </a:r>
            <a:endParaRPr lang="pl-PL" dirty="0" smtClean="0"/>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60649"/>
            <a:ext cx="7846640" cy="792087"/>
          </a:xfrm>
        </p:spPr>
        <p:txBody>
          <a:bodyPr/>
          <a:lstStyle/>
          <a:p>
            <a:r>
              <a:rPr lang="pl-PL" b="1" dirty="0" smtClean="0"/>
              <a:t>Okres rozliczeniowy</a:t>
            </a:r>
            <a:endParaRPr lang="pl-PL" b="1" dirty="0"/>
          </a:p>
        </p:txBody>
      </p:sp>
      <p:sp>
        <p:nvSpPr>
          <p:cNvPr id="3" name="Podtytuł 2"/>
          <p:cNvSpPr>
            <a:spLocks noGrp="1"/>
          </p:cNvSpPr>
          <p:nvPr>
            <p:ph type="subTitle" idx="1"/>
          </p:nvPr>
        </p:nvSpPr>
        <p:spPr>
          <a:xfrm>
            <a:off x="827584" y="980728"/>
            <a:ext cx="7704856" cy="5544616"/>
          </a:xfrm>
        </p:spPr>
        <p:txBody>
          <a:bodyPr>
            <a:noAutofit/>
          </a:bodyPr>
          <a:lstStyle/>
          <a:p>
            <a:pPr algn="just">
              <a:buFont typeface="Arial" pitchFamily="34" charset="0"/>
              <a:buChar char="•"/>
            </a:pPr>
            <a:r>
              <a:rPr lang="pl-PL" sz="1600" dirty="0" smtClean="0">
                <a:solidFill>
                  <a:schemeClr val="tx1"/>
                </a:solidFill>
              </a:rPr>
              <a:t> Brak legalnej definicji w </a:t>
            </a:r>
            <a:r>
              <a:rPr lang="pl-PL" sz="1600" dirty="0" err="1" smtClean="0">
                <a:solidFill>
                  <a:schemeClr val="tx1"/>
                </a:solidFill>
              </a:rPr>
              <a:t>k.p</a:t>
            </a:r>
            <a:r>
              <a:rPr lang="pl-PL" sz="1600" dirty="0" smtClean="0">
                <a:solidFill>
                  <a:schemeClr val="tx1"/>
                </a:solidFill>
              </a:rPr>
              <a:t>.</a:t>
            </a:r>
          </a:p>
          <a:p>
            <a:pPr algn="just">
              <a:buFont typeface="Arial" pitchFamily="34" charset="0"/>
              <a:buChar char="•"/>
            </a:pPr>
            <a:r>
              <a:rPr lang="pl-PL" sz="1600" dirty="0" smtClean="0">
                <a:solidFill>
                  <a:schemeClr val="tx1"/>
                </a:solidFill>
              </a:rPr>
              <a:t> Okres rozliczeniowy to czas, w którym pracodawca powinien rozliczyć się z pracownikiem w zakresie jego czasu pracy i wynagrodzenia z tytułu pracy w godzinach nadliczbowych.</a:t>
            </a:r>
          </a:p>
          <a:p>
            <a:pPr algn="just">
              <a:buFont typeface="Arial" pitchFamily="34" charset="0"/>
              <a:buChar char="•"/>
            </a:pPr>
            <a:r>
              <a:rPr lang="pl-PL" sz="1600" dirty="0" smtClean="0">
                <a:solidFill>
                  <a:schemeClr val="tx1"/>
                </a:solidFill>
              </a:rPr>
              <a:t> Okresy rozliczeniowe są określone jako maksymalne. Oznacza to, że pracodawca może w tych granicach ustalić krótszy okres rozliczeniowy.</a:t>
            </a:r>
          </a:p>
          <a:p>
            <a:pPr algn="just">
              <a:buFont typeface="Arial" pitchFamily="34" charset="0"/>
              <a:buChar char="•"/>
            </a:pPr>
            <a:r>
              <a:rPr lang="pl-PL" sz="1600" dirty="0" smtClean="0">
                <a:solidFill>
                  <a:schemeClr val="tx1"/>
                </a:solidFill>
              </a:rPr>
              <a:t> Maksymalna długość okresów rozliczeniowych czasu pracy wynosi:</a:t>
            </a:r>
          </a:p>
          <a:p>
            <a:pPr algn="l"/>
            <a:r>
              <a:rPr lang="pl-PL" sz="1600" dirty="0" smtClean="0">
                <a:solidFill>
                  <a:schemeClr val="tx1"/>
                </a:solidFill>
              </a:rPr>
              <a:t>do 4 tygodni — przy pracy w ruchu ciągłym,</a:t>
            </a:r>
          </a:p>
          <a:p>
            <a:pPr algn="l"/>
            <a:r>
              <a:rPr lang="pl-PL" sz="1600" dirty="0" smtClean="0">
                <a:solidFill>
                  <a:schemeClr val="tx1"/>
                </a:solidFill>
              </a:rPr>
              <a:t>do 1 miesiąca — w systemie równoważnego czasu pracy,</a:t>
            </a:r>
          </a:p>
          <a:p>
            <a:pPr algn="l"/>
            <a:r>
              <a:rPr lang="pl-PL" sz="1600" dirty="0" smtClean="0">
                <a:solidFill>
                  <a:schemeClr val="tx1"/>
                </a:solidFill>
              </a:rPr>
              <a:t>do 3 miesięcy — w systemie równoważnego czasu pracy, którego stosowanie musi być uzasadnione szczególnymi przypadkami,</a:t>
            </a:r>
          </a:p>
          <a:p>
            <a:pPr algn="l"/>
            <a:r>
              <a:rPr lang="pl-PL" sz="1600" dirty="0" smtClean="0">
                <a:solidFill>
                  <a:schemeClr val="tx1"/>
                </a:solidFill>
              </a:rPr>
              <a:t>do 4 miesięcy — podstawowy system czasu pracy, system przerywanego czasu pracy, system równoważnego czasu pracy (przy pracach uzależnionych od pory roku lub warunków atmosferycznych),</a:t>
            </a:r>
          </a:p>
          <a:p>
            <a:pPr algn="l"/>
            <a:r>
              <a:rPr lang="pl-PL" sz="1600" dirty="0" smtClean="0">
                <a:solidFill>
                  <a:schemeClr val="tx1"/>
                </a:solidFill>
              </a:rPr>
              <a:t>wyłącznie do 1 miesiąca w systemach: równoważnego czasu pracy przy pracach polegających na dozorze urządzeń lub związanych z częściowym pozostawaniem w pogotowiu do pracy oraz w przypadku pracowników zatrudnionych przy pilnowaniu mienia lub ochronie osób, a także pracowników zakładowych straży pożarnych i zakładowych służb ratowniczych; skróconego tygodnia pracy i pracy weekendowej,</a:t>
            </a:r>
          </a:p>
          <a:p>
            <a:pPr algn="l"/>
            <a:r>
              <a:rPr lang="pl-PL" sz="1600" dirty="0" smtClean="0">
                <a:solidFill>
                  <a:schemeClr val="tx1"/>
                </a:solidFill>
              </a:rPr>
              <a:t>do 12 miesięcy — w każdym systemie czasu pracy, jeżeli jest to uzasadnione przyczynami obiektywnymi lub technicznymi lub dotyczącymi organizacji pracy, przy zachowaniu ogólnych zasad dotyczących ochrony bezpieczeństwa i zdrowia pracowników. </a:t>
            </a:r>
          </a:p>
          <a:p>
            <a:pPr algn="l"/>
            <a:endParaRPr lang="pl-PL"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04665"/>
            <a:ext cx="7846640" cy="864095"/>
          </a:xfrm>
        </p:spPr>
        <p:txBody>
          <a:bodyPr/>
          <a:lstStyle/>
          <a:p>
            <a:r>
              <a:rPr lang="pl-PL" b="1" dirty="0" smtClean="0"/>
              <a:t>Normy czasu pracy</a:t>
            </a:r>
            <a:endParaRPr lang="pl-PL" dirty="0"/>
          </a:p>
        </p:txBody>
      </p:sp>
      <p:sp>
        <p:nvSpPr>
          <p:cNvPr id="3" name="Podtytuł 2"/>
          <p:cNvSpPr>
            <a:spLocks noGrp="1"/>
          </p:cNvSpPr>
          <p:nvPr>
            <p:ph type="subTitle" idx="1"/>
          </p:nvPr>
        </p:nvSpPr>
        <p:spPr>
          <a:xfrm>
            <a:off x="899592" y="1412776"/>
            <a:ext cx="7560840" cy="518457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pl-PL" b="1" dirty="0" smtClean="0">
                <a:solidFill>
                  <a:schemeClr val="tx1"/>
                </a:solidFill>
              </a:rPr>
              <a:t>Art. 129. § 1. Czas pracy nie może przekraczać 8 godzin na dobę i przeciętnie 40 godzin w przeciętnie pięciodniowym tygodniu pracy w przyjętym okresie rozliczeniowym nieprzekraczającym 4 miesięcy, z zastrzeżeniem § 2 oraz art. 135-138, 143 i 144.</a:t>
            </a:r>
          </a:p>
          <a:p>
            <a:pPr algn="just"/>
            <a:r>
              <a:rPr lang="pl-PL" b="1" dirty="0" smtClean="0">
                <a:solidFill>
                  <a:schemeClr val="tx1"/>
                </a:solidFill>
              </a:rPr>
              <a:t>    Art. 131. § 1. Tygodniowy czas pracy łącznie z godzinami nadliczbowymi nie może przekraczać przeciętnie 48 godzin w przyjętym okresie rozliczeniowym.</a:t>
            </a:r>
          </a:p>
          <a:p>
            <a:pPr algn="just"/>
            <a:r>
              <a:rPr lang="pl-PL" b="1" dirty="0" smtClean="0">
                <a:solidFill>
                  <a:schemeClr val="tx1"/>
                </a:solidFill>
              </a:rPr>
              <a:t>    § 2. Ograniczenie przewidziane w § 1 nie dotyczy pracowników zarządzających w imieniu pracodawcy zakładem pracy.</a:t>
            </a:r>
          </a:p>
          <a:p>
            <a:pPr algn="just"/>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778098"/>
          </a:xfrm>
        </p:spPr>
        <p:txBody>
          <a:bodyPr>
            <a:normAutofit fontScale="90000"/>
          </a:bodyPr>
          <a:lstStyle/>
          <a:p>
            <a:r>
              <a:rPr lang="pl-PL" b="1" dirty="0" smtClean="0"/>
              <a:t>Normy czasu pracy- system podstawowy</a:t>
            </a:r>
            <a:endParaRPr lang="pl-PL" dirty="0"/>
          </a:p>
        </p:txBody>
      </p:sp>
      <p:sp>
        <p:nvSpPr>
          <p:cNvPr id="3" name="Symbol zastępczy zawartości 2"/>
          <p:cNvSpPr>
            <a:spLocks noGrp="1"/>
          </p:cNvSpPr>
          <p:nvPr>
            <p:ph idx="1"/>
          </p:nvPr>
        </p:nvSpPr>
        <p:spPr>
          <a:xfrm>
            <a:off x="467544" y="1268760"/>
            <a:ext cx="8352928" cy="5400600"/>
          </a:xfrm>
        </p:spPr>
        <p:txBody>
          <a:bodyPr>
            <a:normAutofit fontScale="77500" lnSpcReduction="20000"/>
          </a:bodyPr>
          <a:lstStyle/>
          <a:p>
            <a:r>
              <a:rPr lang="pl-PL" b="1" dirty="0" smtClean="0"/>
              <a:t>W dni wyznaczone dla pracownika jako dni pracy pracuje on 8 godzin.</a:t>
            </a:r>
          </a:p>
          <a:p>
            <a:r>
              <a:rPr lang="pl-PL" b="1" dirty="0" smtClean="0"/>
              <a:t>Każdy dzień powszedni od poniedziałku do soboty jest traktowany jednakowo. </a:t>
            </a:r>
          </a:p>
          <a:p>
            <a:r>
              <a:rPr lang="pl-PL" b="1" dirty="0" smtClean="0"/>
              <a:t>Praca w niedziele i święta co do zasady jest niedopuszczalna, lecz kodeks przewiduje liczne wyjątki (art. 151</a:t>
            </a:r>
            <a:r>
              <a:rPr lang="pl-PL" b="1" baseline="30000" dirty="0" smtClean="0"/>
              <a:t>10</a:t>
            </a:r>
            <a:r>
              <a:rPr lang="pl-PL" b="1" dirty="0" smtClean="0"/>
              <a:t> </a:t>
            </a:r>
            <a:r>
              <a:rPr lang="pl-PL" b="1" dirty="0" err="1" smtClean="0"/>
              <a:t>k.p</a:t>
            </a:r>
            <a:r>
              <a:rPr lang="pl-PL" b="1" dirty="0" smtClean="0"/>
              <a:t>.).</a:t>
            </a:r>
          </a:p>
          <a:p>
            <a:r>
              <a:rPr lang="pl-PL" b="1" dirty="0" smtClean="0"/>
              <a:t>Praca w nocy jest dozwolona.</a:t>
            </a:r>
          </a:p>
          <a:p>
            <a:r>
              <a:rPr lang="pl-PL" b="1" dirty="0" smtClean="0"/>
              <a:t>W poszczególnych tygodniach liczba dni pracy może być różna. Z uwagi na okres cotygodniowego odpoczynku pracownika (art. 133 </a:t>
            </a:r>
            <a:r>
              <a:rPr lang="pl-PL" b="1" dirty="0" err="1" smtClean="0"/>
              <a:t>k.p</a:t>
            </a:r>
            <a:r>
              <a:rPr lang="pl-PL" b="1" dirty="0" smtClean="0"/>
              <a:t>.) nie może ona jednak w żadnym tygodniu przekraczać 6 dni (czyli 48 godzin).</a:t>
            </a:r>
          </a:p>
          <a:p>
            <a:r>
              <a:rPr lang="pl-PL" b="1" dirty="0" smtClean="0"/>
              <a:t> Przeciętnie liczba godzin pracy nie może jednak przekraczać 40 godzin tygodniowo, czyli nie może przekraczać przeciętnie 5 dni tygodniowo w okresie rozliczeniowym nieprzekraczającym 4 miesięcy.</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332657"/>
            <a:ext cx="7774632" cy="720079"/>
          </a:xfrm>
        </p:spPr>
        <p:txBody>
          <a:bodyPr>
            <a:normAutofit fontScale="90000"/>
          </a:bodyPr>
          <a:lstStyle/>
          <a:p>
            <a:r>
              <a:rPr lang="pl-PL" b="1" dirty="0" smtClean="0"/>
              <a:t>Wymiar czasu pracy</a:t>
            </a:r>
            <a:endParaRPr lang="pl-PL" dirty="0"/>
          </a:p>
        </p:txBody>
      </p:sp>
      <p:sp>
        <p:nvSpPr>
          <p:cNvPr id="3" name="Podtytuł 2"/>
          <p:cNvSpPr>
            <a:spLocks noGrp="1"/>
          </p:cNvSpPr>
          <p:nvPr>
            <p:ph type="subTitle" idx="1"/>
          </p:nvPr>
        </p:nvSpPr>
        <p:spPr>
          <a:xfrm>
            <a:off x="395536" y="1412776"/>
            <a:ext cx="8352928" cy="5256584"/>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pl-PL" sz="3800" b="1" dirty="0" smtClean="0">
                <a:solidFill>
                  <a:schemeClr val="tx1"/>
                </a:solidFill>
              </a:rPr>
              <a:t>Art. 130. § 1. Obowiązujący pracownika wymiar czasu pracy w przyjętym okresie rozliczeniowym, ustalany zgodnie z art. 129 § 1, oblicza się:</a:t>
            </a:r>
          </a:p>
          <a:p>
            <a:pPr algn="just"/>
            <a:r>
              <a:rPr lang="pl-PL" sz="3800" b="1" dirty="0" smtClean="0">
                <a:solidFill>
                  <a:schemeClr val="tx1"/>
                </a:solidFill>
              </a:rPr>
              <a:t>1)	mnożąc 40 godzin przez liczbę tygodni przypadających w okresie rozliczeniowym, a następnie</a:t>
            </a:r>
          </a:p>
          <a:p>
            <a:pPr algn="just"/>
            <a:r>
              <a:rPr lang="pl-PL" sz="3800" b="1" dirty="0" smtClean="0">
                <a:solidFill>
                  <a:schemeClr val="tx1"/>
                </a:solidFill>
              </a:rPr>
              <a:t>2)	dodając do otrzymanej liczby godzin iloczyn 8 godzin i liczby dni pozostałych do końca okresu rozliczeniowego, przypadających od poniedziałku do piątku.</a:t>
            </a:r>
          </a:p>
          <a:p>
            <a:pPr algn="just"/>
            <a:r>
              <a:rPr lang="pl-PL" sz="3800" b="1" dirty="0" smtClean="0">
                <a:solidFill>
                  <a:schemeClr val="tx1"/>
                </a:solidFill>
              </a:rPr>
              <a:t>§ 2. Każde święto występujące w okresie rozliczeniowym i przypadające w innym dniu niż niedziela obniża wymiar czasu pracy o 8 godzin.</a:t>
            </a:r>
          </a:p>
          <a:p>
            <a:pPr algn="just"/>
            <a:r>
              <a:rPr lang="pl-PL" sz="3800" b="1" dirty="0" smtClean="0">
                <a:solidFill>
                  <a:schemeClr val="tx1"/>
                </a:solidFill>
              </a:rPr>
              <a:t>§ 3. Wymiar czasu pracy pracownika w okresie rozliczeniowym, ustalony zgodnie z art. 129 § 1, ulega w tym okresie obniżeniu o liczbę godzin usprawiedliwionej nieobecności w pracy, przypadających do przepracowania w czasie tej nieobecności, zgodnie z przyjętym rozkładem czasu pracy.</a:t>
            </a:r>
          </a:p>
          <a:p>
            <a:pPr algn="just"/>
            <a:endParaRPr lang="pl-PL"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60649"/>
            <a:ext cx="7846640" cy="720079"/>
          </a:xfrm>
        </p:spPr>
        <p:txBody>
          <a:bodyPr>
            <a:normAutofit fontScale="90000"/>
          </a:bodyPr>
          <a:lstStyle/>
          <a:p>
            <a:r>
              <a:rPr lang="pl-PL" b="1" dirty="0" smtClean="0"/>
              <a:t>Wymiar czasu pracy</a:t>
            </a:r>
            <a:endParaRPr lang="pl-PL" dirty="0"/>
          </a:p>
        </p:txBody>
      </p:sp>
      <p:sp>
        <p:nvSpPr>
          <p:cNvPr id="3" name="Podtytuł 2"/>
          <p:cNvSpPr>
            <a:spLocks noGrp="1"/>
          </p:cNvSpPr>
          <p:nvPr>
            <p:ph type="subTitle" idx="1"/>
          </p:nvPr>
        </p:nvSpPr>
        <p:spPr>
          <a:xfrm>
            <a:off x="611560" y="1052736"/>
            <a:ext cx="7848872" cy="5472608"/>
          </a:xfrm>
        </p:spPr>
        <p:txBody>
          <a:bodyPr>
            <a:normAutofit fontScale="92500" lnSpcReduction="20000"/>
          </a:bodyPr>
          <a:lstStyle/>
          <a:p>
            <a:pPr algn="just"/>
            <a:r>
              <a:rPr lang="pl-PL" b="1" dirty="0" smtClean="0">
                <a:solidFill>
                  <a:schemeClr val="tx1"/>
                </a:solidFill>
              </a:rPr>
              <a:t>Ustalenie obowiązującego pracownika wymiaru czasu pracy: </a:t>
            </a:r>
          </a:p>
          <a:p>
            <a:pPr algn="just"/>
            <a:r>
              <a:rPr lang="pl-PL" b="1" dirty="0" smtClean="0">
                <a:solidFill>
                  <a:schemeClr val="tx1"/>
                </a:solidFill>
              </a:rPr>
              <a:t>     - wyznacza czasowy zakres zobowiązania pracownika w ramach całego okresu rozliczeniowego,</a:t>
            </a:r>
          </a:p>
          <a:p>
            <a:pPr algn="just"/>
            <a:r>
              <a:rPr lang="pl-PL" b="1" dirty="0" smtClean="0">
                <a:solidFill>
                  <a:schemeClr val="tx1"/>
                </a:solidFill>
              </a:rPr>
              <a:t>     - pozwala ustalić liczbę dni pracy oraz dni wolnych przypadających w okresie rozliczeniowym,</a:t>
            </a:r>
          </a:p>
          <a:p>
            <a:pPr algn="just"/>
            <a:r>
              <a:rPr lang="pl-PL" b="1" dirty="0" smtClean="0">
                <a:solidFill>
                  <a:schemeClr val="tx1"/>
                </a:solidFill>
              </a:rPr>
              <a:t>      - na zakończenie okresu rozliczeniowego stanowi punkt wyjścia do oceny, czy doszło do przekroczenia przeciętnej tygodniowej normy czasu pracy oraz przeciętnie pięciodniowego tygodnia pracy.</a:t>
            </a:r>
          </a:p>
          <a:p>
            <a:pPr algn="just"/>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846640" cy="648071"/>
          </a:xfrm>
        </p:spPr>
        <p:txBody>
          <a:bodyPr>
            <a:normAutofit fontScale="90000"/>
          </a:bodyPr>
          <a:lstStyle/>
          <a:p>
            <a:r>
              <a:rPr lang="pl-PL" b="1" dirty="0" smtClean="0"/>
              <a:t>Wymiar czasu pracy - wrzesień 2020</a:t>
            </a:r>
            <a:endParaRPr lang="pl-PL" dirty="0"/>
          </a:p>
        </p:txBody>
      </p:sp>
      <p:sp>
        <p:nvSpPr>
          <p:cNvPr id="3" name="Podtytuł 2"/>
          <p:cNvSpPr>
            <a:spLocks noGrp="1"/>
          </p:cNvSpPr>
          <p:nvPr>
            <p:ph type="subTitle" idx="1"/>
          </p:nvPr>
        </p:nvSpPr>
        <p:spPr>
          <a:xfrm>
            <a:off x="395536" y="1268760"/>
            <a:ext cx="8352928" cy="5400600"/>
          </a:xfrm>
        </p:spPr>
        <p:txBody>
          <a:bodyPr>
            <a:normAutofit lnSpcReduction="10000"/>
          </a:bodyPr>
          <a:lstStyle/>
          <a:p>
            <a:pPr algn="just"/>
            <a:r>
              <a:rPr lang="pl-PL" b="1" dirty="0" smtClean="0">
                <a:solidFill>
                  <a:schemeClr val="tx1"/>
                </a:solidFill>
              </a:rPr>
              <a:t>Tygodnie liczymy od wtorku do poniedziałku, bo 1.09. przypadał we wtorek czyli są 4;</a:t>
            </a:r>
          </a:p>
          <a:p>
            <a:pPr algn="just"/>
            <a:r>
              <a:rPr lang="pl-PL" b="1" dirty="0" smtClean="0">
                <a:solidFill>
                  <a:schemeClr val="tx1"/>
                </a:solidFill>
              </a:rPr>
              <a:t>Mnożymy 4x40 co daje 160 godz.;</a:t>
            </a:r>
          </a:p>
          <a:p>
            <a:pPr algn="just"/>
            <a:r>
              <a:rPr lang="pl-PL" b="1" dirty="0" smtClean="0">
                <a:solidFill>
                  <a:schemeClr val="tx1"/>
                </a:solidFill>
              </a:rPr>
              <a:t>Zostały dwa dni do dodania (pomiędzy poniedziałkiem a piątkiem); </a:t>
            </a:r>
          </a:p>
          <a:p>
            <a:pPr algn="just"/>
            <a:r>
              <a:rPr lang="pl-PL" b="1" dirty="0" smtClean="0">
                <a:solidFill>
                  <a:schemeClr val="tx1"/>
                </a:solidFill>
              </a:rPr>
              <a:t>Czyli razem do przepracowania jest 176 godz.;</a:t>
            </a:r>
          </a:p>
          <a:p>
            <a:pPr algn="just"/>
            <a:r>
              <a:rPr lang="pl-PL" b="1" dirty="0" smtClean="0">
                <a:solidFill>
                  <a:schemeClr val="tx1"/>
                </a:solidFill>
              </a:rPr>
              <a:t>Nic nie odejmujemy bo we wrześniu nie ma święta przypadającego od poniedziałku do soboty</a:t>
            </a:r>
          </a:p>
          <a:p>
            <a:pPr algn="just"/>
            <a:r>
              <a:rPr lang="pl-PL" dirty="0" smtClean="0">
                <a:solidFill>
                  <a:schemeClr val="tx1"/>
                </a:solidFill>
              </a:rPr>
              <a:t>(40 godz. x 4 tyg.) + (8 godz. x 2 dni) = 176 godz.</a:t>
            </a:r>
            <a:endParaRPr lang="pl-PL"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620689"/>
            <a:ext cx="7774632" cy="576063"/>
          </a:xfrm>
        </p:spPr>
        <p:txBody>
          <a:bodyPr>
            <a:normAutofit fontScale="90000"/>
          </a:bodyPr>
          <a:lstStyle/>
          <a:p>
            <a:r>
              <a:rPr lang="pl-PL" b="1" dirty="0" smtClean="0"/>
              <a:t>Okresy odpoczynku</a:t>
            </a:r>
            <a:endParaRPr lang="pl-PL" dirty="0"/>
          </a:p>
        </p:txBody>
      </p:sp>
      <p:sp>
        <p:nvSpPr>
          <p:cNvPr id="3" name="Podtytuł 2"/>
          <p:cNvSpPr>
            <a:spLocks noGrp="1"/>
          </p:cNvSpPr>
          <p:nvPr>
            <p:ph type="subTitle" idx="1"/>
          </p:nvPr>
        </p:nvSpPr>
        <p:spPr>
          <a:xfrm>
            <a:off x="539552" y="1340768"/>
            <a:ext cx="8208912" cy="5256584"/>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pl-PL" b="1" dirty="0" smtClean="0">
                <a:solidFill>
                  <a:schemeClr val="tx1"/>
                </a:solidFill>
              </a:rPr>
              <a:t>Art. 132. § 1. Pracownikowi przysługuje w każdej dobie prawo do co najmniej 11 godzin nieprzerwanego odpoczynku, z zastrzeżeniem § 3 oraz art. 136 § 2 i art. 137.</a:t>
            </a:r>
          </a:p>
          <a:p>
            <a:pPr algn="just"/>
            <a:r>
              <a:rPr lang="pl-PL" b="1" dirty="0" smtClean="0">
                <a:solidFill>
                  <a:schemeClr val="tx1"/>
                </a:solidFill>
              </a:rPr>
              <a:t>     § 2. Przepis § 1 nie dotyczy:</a:t>
            </a:r>
          </a:p>
          <a:p>
            <a:pPr algn="just"/>
            <a:r>
              <a:rPr lang="pl-PL" b="1" dirty="0" smtClean="0">
                <a:solidFill>
                  <a:schemeClr val="tx1"/>
                </a:solidFill>
              </a:rPr>
              <a:t>    1)	pracowników zarządzających w imieniu pracodawcy zakładem pracy,</a:t>
            </a:r>
          </a:p>
          <a:p>
            <a:pPr algn="just"/>
            <a:r>
              <a:rPr lang="pl-PL" b="1" dirty="0" smtClean="0">
                <a:solidFill>
                  <a:schemeClr val="tx1"/>
                </a:solidFill>
              </a:rPr>
              <a:t>    2)	przypadków konieczności prowadzenia akcji ratowniczej w celu ochrony życia lub zdrowia ludzkiego, ochrony mienia lub środowiska albo usunięcia awarii.</a:t>
            </a:r>
          </a:p>
          <a:p>
            <a:pPr algn="just"/>
            <a:r>
              <a:rPr lang="pl-PL" b="1" dirty="0" smtClean="0">
                <a:solidFill>
                  <a:schemeClr val="tx1"/>
                </a:solidFill>
              </a:rPr>
              <a:t>     § 3. W przypadkach określonych w § 2 pracownikowi przysługuje, w okresie rozliczeniowym, równoważny okres odpoczynku.</a:t>
            </a:r>
            <a:endParaRPr lang="pl-PL" dirty="0" smtClean="0">
              <a:solidFill>
                <a:schemeClr val="tx1"/>
              </a:solidFill>
            </a:endParaRPr>
          </a:p>
          <a:p>
            <a:pPr algn="just"/>
            <a:endParaRPr lang="pl-PL"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850106"/>
          </a:xfrm>
        </p:spPr>
        <p:txBody>
          <a:bodyPr/>
          <a:lstStyle/>
          <a:p>
            <a:r>
              <a:rPr lang="pl-PL" b="1" dirty="0" smtClean="0"/>
              <a:t>Okresy odpoczynku</a:t>
            </a:r>
            <a:endParaRPr lang="pl-PL" dirty="0"/>
          </a:p>
        </p:txBody>
      </p:sp>
      <p:sp>
        <p:nvSpPr>
          <p:cNvPr id="3" name="Symbol zastępczy zawartości 2"/>
          <p:cNvSpPr>
            <a:spLocks noGrp="1"/>
          </p:cNvSpPr>
          <p:nvPr>
            <p:ph idx="1"/>
          </p:nvPr>
        </p:nvSpPr>
        <p:spPr>
          <a:xfrm>
            <a:off x="395536" y="1412776"/>
            <a:ext cx="8291264" cy="5040560"/>
          </a:xfrm>
        </p:spPr>
        <p:txBody>
          <a:bodyPr>
            <a:normAutofit lnSpcReduction="10000"/>
          </a:bodyPr>
          <a:lstStyle/>
          <a:p>
            <a:r>
              <a:rPr lang="pl-PL" b="1" dirty="0" smtClean="0"/>
              <a:t>Okresem odpoczynku jest okres, w którym pracownik może dysponować czasem według swojego uznania.</a:t>
            </a:r>
          </a:p>
          <a:p>
            <a:r>
              <a:rPr lang="pl-PL" b="1" dirty="0" smtClean="0"/>
              <a:t>Regułą jest, że jedenastogodzinny odpoczynek powinien być wykorzystany w tej dobie, w której pracownik nabył do niego prawo.</a:t>
            </a:r>
          </a:p>
          <a:p>
            <a:r>
              <a:rPr lang="pl-PL" b="1" dirty="0" smtClean="0"/>
              <a:t> Okres odpoczynku, który nie został wykorzystany w przypadkach określonych w § 2, powinien w niewykorzystanej części zostać udzielony do końca okresu rozliczeniowego.</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850106"/>
          </a:xfrm>
        </p:spPr>
        <p:txBody>
          <a:bodyPr/>
          <a:lstStyle/>
          <a:p>
            <a:r>
              <a:rPr lang="pl-PL" b="1" dirty="0" smtClean="0"/>
              <a:t>Okresy odpoczynku</a:t>
            </a:r>
            <a:endParaRPr lang="pl-PL" dirty="0"/>
          </a:p>
        </p:txBody>
      </p:sp>
      <p:sp>
        <p:nvSpPr>
          <p:cNvPr id="3" name="Symbol zastępczy zawartości 2"/>
          <p:cNvSpPr>
            <a:spLocks noGrp="1"/>
          </p:cNvSpPr>
          <p:nvPr>
            <p:ph idx="1"/>
          </p:nvPr>
        </p:nvSpPr>
        <p:spPr>
          <a:xfrm>
            <a:off x="467544" y="1340768"/>
            <a:ext cx="8352928" cy="5256584"/>
          </a:xfrm>
        </p:spPr>
        <p:txBody>
          <a:bodyPr/>
          <a:lstStyle/>
          <a:p>
            <a:r>
              <a:rPr lang="pl-PL" b="1" dirty="0" smtClean="0"/>
              <a:t>Przepisy kodeksu nie określają skutków niewykorzystania przez pracownika czasu odpoczynku z przyczyn leżących po stronie pracodawcy.</a:t>
            </a:r>
          </a:p>
          <a:p>
            <a:r>
              <a:rPr lang="pl-PL" b="1" dirty="0" smtClean="0"/>
              <a:t>W orzecznictwie przyjmuje się, że nieudzielenie pracownikowi odpowiednich okresów odpoczynku nie skutkuje prawem do dodatkowego wynagrodzenia. </a:t>
            </a:r>
          </a:p>
          <a:p>
            <a:pPr>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332657"/>
            <a:ext cx="7846640" cy="864095"/>
          </a:xfrm>
        </p:spPr>
        <p:txBody>
          <a:bodyPr>
            <a:normAutofit fontScale="90000"/>
          </a:bodyPr>
          <a:lstStyle/>
          <a:p>
            <a:r>
              <a:rPr lang="pl-PL" dirty="0" smtClean="0"/>
              <a:t>Pojęcie czasu pracy, doby pracowniczej, tygodnia</a:t>
            </a:r>
            <a:endParaRPr lang="pl-PL" dirty="0"/>
          </a:p>
        </p:txBody>
      </p:sp>
      <p:sp>
        <p:nvSpPr>
          <p:cNvPr id="3" name="Podtytuł 2"/>
          <p:cNvSpPr>
            <a:spLocks noGrp="1"/>
          </p:cNvSpPr>
          <p:nvPr>
            <p:ph type="subTitle" idx="1"/>
          </p:nvPr>
        </p:nvSpPr>
        <p:spPr>
          <a:xfrm>
            <a:off x="683568" y="1628800"/>
            <a:ext cx="7776864" cy="4896544"/>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pl-PL" dirty="0" smtClean="0"/>
              <a:t>Art. 128 § 1. </a:t>
            </a:r>
            <a:r>
              <a:rPr lang="pl-PL" dirty="0" smtClean="0">
                <a:solidFill>
                  <a:srgbClr val="FF0000"/>
                </a:solidFill>
              </a:rPr>
              <a:t>Czasem pracy </a:t>
            </a:r>
            <a:r>
              <a:rPr lang="pl-PL" dirty="0" smtClean="0"/>
              <a:t>jest czas, w którym pracownik pozostaje w </a:t>
            </a:r>
            <a:r>
              <a:rPr lang="pl-PL" dirty="0" smtClean="0">
                <a:solidFill>
                  <a:srgbClr val="FF0000"/>
                </a:solidFill>
              </a:rPr>
              <a:t>dyspozycji</a:t>
            </a:r>
            <a:r>
              <a:rPr lang="pl-PL" dirty="0" smtClean="0"/>
              <a:t> pracodawcy w zakładzie pracy lub w innym miejscu wyznaczonym do wykonywania pracy.</a:t>
            </a:r>
          </a:p>
          <a:p>
            <a:pPr algn="just"/>
            <a:r>
              <a:rPr lang="pl-PL" dirty="0" smtClean="0"/>
              <a:t>§ 3. Do celów rozliczania czasu pracy pracownika:</a:t>
            </a:r>
          </a:p>
          <a:p>
            <a:pPr algn="just"/>
            <a:r>
              <a:rPr lang="pl-PL" dirty="0" smtClean="0"/>
              <a:t>1) </a:t>
            </a:r>
            <a:r>
              <a:rPr lang="pl-PL" dirty="0" smtClean="0">
                <a:solidFill>
                  <a:srgbClr val="FF0000"/>
                </a:solidFill>
              </a:rPr>
              <a:t>przez dobę </a:t>
            </a:r>
            <a:r>
              <a:rPr lang="pl-PL" dirty="0" smtClean="0"/>
              <a:t>- należy rozumieć 24 kolejne godziny, poczynając od godziny, w której pracownik rozpoczyna pracę zgodnie z obowiązującym go rozkładem czasu pracy; </a:t>
            </a:r>
          </a:p>
          <a:p>
            <a:pPr algn="just"/>
            <a:r>
              <a:rPr lang="pl-PL" dirty="0" smtClean="0"/>
              <a:t>2) </a:t>
            </a:r>
            <a:r>
              <a:rPr lang="pl-PL" dirty="0" smtClean="0">
                <a:solidFill>
                  <a:srgbClr val="FF0000"/>
                </a:solidFill>
              </a:rPr>
              <a:t>przez tydzień </a:t>
            </a:r>
            <a:r>
              <a:rPr lang="pl-PL" dirty="0" smtClean="0"/>
              <a:t>- należy rozumieć 7 kolejnych dni kalendarzowych, poczynając od pierwszego dnia okresu rozliczeniowego.</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850106"/>
          </a:xfrm>
        </p:spPr>
        <p:txBody>
          <a:bodyPr/>
          <a:lstStyle/>
          <a:p>
            <a:r>
              <a:rPr lang="pl-PL" b="1" dirty="0" smtClean="0"/>
              <a:t>Okresy odpoczynku</a:t>
            </a:r>
            <a:endParaRPr lang="pl-PL" dirty="0"/>
          </a:p>
        </p:txBody>
      </p:sp>
      <p:sp>
        <p:nvSpPr>
          <p:cNvPr id="3" name="Symbol zastępczy zawartości 2"/>
          <p:cNvSpPr>
            <a:spLocks noGrp="1"/>
          </p:cNvSpPr>
          <p:nvPr>
            <p:ph idx="1"/>
          </p:nvPr>
        </p:nvSpPr>
        <p:spPr>
          <a:xfrm>
            <a:off x="467544" y="1340768"/>
            <a:ext cx="8229600" cy="504056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pl-PL" b="1" dirty="0" smtClean="0"/>
              <a:t>Art. 133. § 1. Pracownikowi przysługuje w każdym tygodniu prawo do co najmniej 35 godzin nieprzerwanego odpoczynku, obejmującego co najmniej 11 godzin nieprzerwanego odpoczynku dobowego.</a:t>
            </a:r>
          </a:p>
          <a:p>
            <a:pPr>
              <a:buNone/>
            </a:pPr>
            <a:r>
              <a:rPr lang="pl-PL" b="1" dirty="0" smtClean="0"/>
              <a:t>  § 2. W przypadkach określonych w art. 132 § 2 oraz w przypadku zmiany pory wykonywania pracy przez pracownika w związku z jego przejściem na inną zmianę, zgodnie z ustalonym rozkładem czasu pracy, tygodniowy nieprzerwany odpoczynek może obejmować mniejszą liczbę godzin, nie może być jednak krótszy niż 24 godziny.</a:t>
            </a:r>
          </a:p>
          <a:p>
            <a:pPr>
              <a:buNone/>
            </a:pPr>
            <a:r>
              <a:rPr lang="pl-PL" b="1" dirty="0" smtClean="0"/>
              <a:t>   § 3. Odpoczynek, o którym mowa w § 1 i 2, powinien przypadać w niedzielę. Niedziela obejmuje 24 kolejne godziny, poczynając od godziny 6.00 w tym dniu, chyba że u danego pracodawcy została ustalona inna godzina.</a:t>
            </a:r>
          </a:p>
          <a:p>
            <a:pPr>
              <a:buNone/>
            </a:pPr>
            <a:r>
              <a:rPr lang="pl-PL" b="1" dirty="0" smtClean="0"/>
              <a:t>    § 4. W przypadkach dozwolonej pracy w niedzielę odpoczynek, o którym mowa w § 1 i 2, może przypadać w innym dniu niż niedziela.</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260649"/>
            <a:ext cx="7918648" cy="504055"/>
          </a:xfrm>
        </p:spPr>
        <p:txBody>
          <a:bodyPr>
            <a:normAutofit fontScale="90000"/>
          </a:bodyPr>
          <a:lstStyle/>
          <a:p>
            <a:r>
              <a:rPr lang="pl-PL" b="1" dirty="0" smtClean="0"/>
              <a:t>Okresy odpoczynku</a:t>
            </a:r>
            <a:endParaRPr lang="pl-PL" dirty="0"/>
          </a:p>
        </p:txBody>
      </p:sp>
      <p:sp>
        <p:nvSpPr>
          <p:cNvPr id="3" name="Podtytuł 2"/>
          <p:cNvSpPr>
            <a:spLocks noGrp="1"/>
          </p:cNvSpPr>
          <p:nvPr>
            <p:ph type="subTitle" idx="1"/>
          </p:nvPr>
        </p:nvSpPr>
        <p:spPr>
          <a:xfrm>
            <a:off x="611560" y="1052736"/>
            <a:ext cx="7776864" cy="5472608"/>
          </a:xfrm>
        </p:spPr>
        <p:txBody>
          <a:bodyPr>
            <a:normAutofit fontScale="77500" lnSpcReduction="20000"/>
          </a:bodyPr>
          <a:lstStyle/>
          <a:p>
            <a:pPr algn="just"/>
            <a:r>
              <a:rPr lang="pl-PL" b="1" dirty="0" smtClean="0">
                <a:solidFill>
                  <a:schemeClr val="tx1"/>
                </a:solidFill>
              </a:rPr>
              <a:t>W przypadku okresu odpoczynku skróconego do 24 godzin nie jest przewidziane jego równoważenie w okresie rozliczeniowym (inaczej niż w odniesieniu do wypoczynku dobowego – art. 132 § 3 </a:t>
            </a:r>
            <a:r>
              <a:rPr lang="pl-PL" b="1" dirty="0" err="1" smtClean="0">
                <a:solidFill>
                  <a:schemeClr val="tx1"/>
                </a:solidFill>
              </a:rPr>
              <a:t>k.p</a:t>
            </a:r>
            <a:r>
              <a:rPr lang="pl-PL" b="1" dirty="0" smtClean="0">
                <a:solidFill>
                  <a:schemeClr val="tx1"/>
                </a:solidFill>
              </a:rPr>
              <a:t>.).</a:t>
            </a:r>
          </a:p>
          <a:p>
            <a:pPr algn="just"/>
            <a:r>
              <a:rPr lang="pl-PL" b="1" dirty="0" smtClean="0">
                <a:solidFill>
                  <a:schemeClr val="tx1"/>
                </a:solidFill>
              </a:rPr>
              <a:t>Zasadą jest odpoczynek tygodniowy obejmujący niedzielę rozumianą jako 24 godziny, poczynając od godziny 6.00 w tym dniu. Niedziela pracownicza powinna obejmować całą porę dzienną przypadającą w niedzielę</a:t>
            </a:r>
            <a:r>
              <a:rPr lang="pl-PL" dirty="0" smtClean="0">
                <a:solidFill>
                  <a:schemeClr val="tx1"/>
                </a:solidFill>
              </a:rPr>
              <a:t>. </a:t>
            </a:r>
            <a:endParaRPr lang="pl-PL" b="1" dirty="0" smtClean="0">
              <a:solidFill>
                <a:schemeClr val="tx1"/>
              </a:solidFill>
            </a:endParaRPr>
          </a:p>
          <a:p>
            <a:pPr algn="just"/>
            <a:r>
              <a:rPr lang="pl-PL" b="1" dirty="0" smtClean="0">
                <a:solidFill>
                  <a:schemeClr val="tx1"/>
                </a:solidFill>
              </a:rPr>
              <a:t>W przypadkach gdy pracownik wykonuje dozwoloną pracę niedzielną, trzydziestopięciogodzinny okres odpoczynku tygodniowego będzie budowany wokół innego dnia wolnego. Ustawodawca nie wymaga, aby był to dzień wolny udzielony w zamian za niedzielę. Może być to więc również dzień wolny wynikający z zasady przeciętnie pięciodniowego tygodnia pracy.</a:t>
            </a:r>
          </a:p>
          <a:p>
            <a:pPr algn="just"/>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Systemy i rozkłady czasu pracy</a:t>
            </a:r>
            <a:br>
              <a:rPr lang="pl-PL" b="1" dirty="0" smtClean="0"/>
            </a:br>
            <a:r>
              <a:rPr lang="pl-PL" b="1" dirty="0" smtClean="0"/>
              <a:t>(równoważny)</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pl-PL" b="1" dirty="0" smtClean="0"/>
              <a:t>Art. 136. § 1. Przy pracach polegających na dozorze urządzeń lub związanych z częściowym pozostawaniem w pogotowiu do pracy może być stosowany system równoważnego czasu pracy, w którym jest dopuszczalne przedłużenie dobowego wymiaru czasu pracy, nie więcej jednak niż do 16 godzin, w okresie rozliczeniowym nieprzekraczającym 1 miesiąca.</a:t>
            </a:r>
          </a:p>
          <a:p>
            <a:r>
              <a:rPr lang="pl-PL" b="1" dirty="0" smtClean="0"/>
              <a:t>§ 2. W systemie czasu pracy, o którym mowa w § 1, pracownikowi przysługuje, bezpośrednio po każdym okresie wykonywania pracy w przedłużonym dobowym wymiarze czasu pracy, odpoczynek przez czas odpowiadający co najmniej liczbie przepracowanych godzin, niezależnie od odpoczynku przewidzianego w art. 133.</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60649"/>
            <a:ext cx="7846640" cy="720079"/>
          </a:xfrm>
        </p:spPr>
        <p:txBody>
          <a:bodyPr>
            <a:normAutofit fontScale="90000"/>
          </a:bodyPr>
          <a:lstStyle/>
          <a:p>
            <a:r>
              <a:rPr lang="pl-PL" dirty="0" smtClean="0"/>
              <a:t>zadaniowy czas pracy</a:t>
            </a:r>
            <a:endParaRPr lang="pl-PL" dirty="0"/>
          </a:p>
        </p:txBody>
      </p:sp>
      <p:sp>
        <p:nvSpPr>
          <p:cNvPr id="3" name="Podtytuł 2"/>
          <p:cNvSpPr>
            <a:spLocks noGrp="1"/>
          </p:cNvSpPr>
          <p:nvPr>
            <p:ph type="subTitle" idx="1"/>
          </p:nvPr>
        </p:nvSpPr>
        <p:spPr>
          <a:xfrm>
            <a:off x="899592" y="1124744"/>
            <a:ext cx="7704856" cy="5400600"/>
          </a:xfrm>
        </p:spPr>
        <p:style>
          <a:lnRef idx="1">
            <a:schemeClr val="accent1"/>
          </a:lnRef>
          <a:fillRef idx="2">
            <a:schemeClr val="accent1"/>
          </a:fillRef>
          <a:effectRef idx="1">
            <a:schemeClr val="accent1"/>
          </a:effectRef>
          <a:fontRef idx="minor">
            <a:schemeClr val="dk1"/>
          </a:fontRef>
        </p:style>
        <p:txBody>
          <a:bodyPr/>
          <a:lstStyle/>
          <a:p>
            <a:pPr algn="just"/>
            <a:r>
              <a:rPr lang="pl-PL" b="1" dirty="0" smtClean="0"/>
              <a:t>Art. 140 </a:t>
            </a:r>
            <a:r>
              <a:rPr lang="pl-PL" dirty="0" smtClean="0">
                <a:solidFill>
                  <a:schemeClr val="tx1"/>
                </a:solidFill>
              </a:rPr>
              <a:t>W przypadkach </a:t>
            </a:r>
            <a:r>
              <a:rPr lang="pl-PL" b="1" dirty="0" smtClean="0">
                <a:solidFill>
                  <a:srgbClr val="FF0000"/>
                </a:solidFill>
              </a:rPr>
              <a:t>uzasadnionych</a:t>
            </a:r>
            <a:r>
              <a:rPr lang="pl-PL" dirty="0" smtClean="0">
                <a:solidFill>
                  <a:schemeClr val="tx1"/>
                </a:solidFill>
              </a:rPr>
              <a:t> rodzajem pracy lub jej organizacją albo miejscem wykonywania pracy może być stosowany system zadaniowego czasu pracy. Pracodawca, po porozumieniu z pracownikiem, </a:t>
            </a:r>
            <a:r>
              <a:rPr lang="pl-PL" b="1" dirty="0" smtClean="0">
                <a:solidFill>
                  <a:srgbClr val="FF0000"/>
                </a:solidFill>
              </a:rPr>
              <a:t>ustala</a:t>
            </a:r>
            <a:r>
              <a:rPr lang="pl-PL" dirty="0" smtClean="0">
                <a:solidFill>
                  <a:schemeClr val="tx1"/>
                </a:solidFill>
              </a:rPr>
              <a:t> </a:t>
            </a:r>
            <a:r>
              <a:rPr lang="pl-PL" b="1" dirty="0" smtClean="0">
                <a:solidFill>
                  <a:schemeClr val="tx1"/>
                </a:solidFill>
              </a:rPr>
              <a:t>czas niezbędny do wykonania powierzonych zadań</a:t>
            </a:r>
            <a:r>
              <a:rPr lang="pl-PL" dirty="0" smtClean="0">
                <a:solidFill>
                  <a:schemeClr val="tx1"/>
                </a:solidFill>
              </a:rPr>
              <a:t>, uwzględniając wymiar czasu pracy wynikający z norm określonych w art. 129.</a:t>
            </a:r>
          </a:p>
          <a:p>
            <a:pPr algn="just"/>
            <a:endParaRPr lang="pl-PL"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04665"/>
            <a:ext cx="7918648" cy="432047"/>
          </a:xfrm>
        </p:spPr>
        <p:txBody>
          <a:bodyPr>
            <a:normAutofit fontScale="90000"/>
          </a:bodyPr>
          <a:lstStyle/>
          <a:p>
            <a:endParaRPr lang="pl-PL" dirty="0"/>
          </a:p>
        </p:txBody>
      </p:sp>
      <p:sp>
        <p:nvSpPr>
          <p:cNvPr id="3" name="Podtytuł 2"/>
          <p:cNvSpPr>
            <a:spLocks noGrp="1"/>
          </p:cNvSpPr>
          <p:nvPr>
            <p:ph type="subTitle" idx="1"/>
          </p:nvPr>
        </p:nvSpPr>
        <p:spPr>
          <a:xfrm>
            <a:off x="755576" y="1124744"/>
            <a:ext cx="7632848" cy="5256584"/>
          </a:xfrm>
        </p:spPr>
        <p:txBody>
          <a:bodyPr>
            <a:normAutofit/>
          </a:bodyPr>
          <a:lstStyle/>
          <a:p>
            <a:pPr marL="514350" indent="-514350" algn="just">
              <a:buAutoNum type="arabicPeriod"/>
            </a:pPr>
            <a:r>
              <a:rPr lang="pl-PL" sz="2800" dirty="0" smtClean="0"/>
              <a:t>w. SN z dn. 15.03.2006 r., II PK 165/05 </a:t>
            </a:r>
            <a:r>
              <a:rPr lang="pl-PL" sz="2800" b="1" dirty="0" smtClean="0"/>
              <a:t>(w razie stosowania systemu zadaniowego czasu pracy pracodawca powinien wykazać, że powierzał pracownikowi zadania możliwe do wykonania w czasie pracy wynikającym z norm określonych w art. 129 </a:t>
            </a:r>
            <a:r>
              <a:rPr lang="pl-PL" sz="2800" b="1" dirty="0" err="1" smtClean="0"/>
              <a:t>k.p</a:t>
            </a:r>
            <a:r>
              <a:rPr lang="pl-PL" sz="2800" b="1" dirty="0" smtClean="0"/>
              <a:t>.) </a:t>
            </a:r>
            <a:r>
              <a:rPr lang="pl-PL" sz="2800" dirty="0" smtClean="0"/>
              <a:t/>
            </a:r>
            <a:br>
              <a:rPr lang="pl-PL" sz="2800" dirty="0" smtClean="0"/>
            </a:br>
            <a:endParaRPr lang="pl-PL" sz="2800" dirty="0" smtClean="0"/>
          </a:p>
          <a:p>
            <a:pPr marL="514350" indent="-514350" algn="just">
              <a:buAutoNum type="arabicPeriod"/>
            </a:pPr>
            <a:r>
              <a:rPr lang="pl-PL" sz="2800" dirty="0" smtClean="0"/>
              <a:t>w. SN z dn. 5.07.2017 r., II PK 202/16 (zawiniona nieobecność w pracy a praca w zadaniowym systemie czasu pracy)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74638"/>
            <a:ext cx="8075240" cy="202034"/>
          </a:xfrm>
        </p:spPr>
        <p:txBody>
          <a:bodyPr>
            <a:normAutofit fontScale="90000"/>
          </a:bodyPr>
          <a:lstStyle/>
          <a:p>
            <a:endParaRPr lang="pl-PL"/>
          </a:p>
        </p:txBody>
      </p:sp>
      <p:sp>
        <p:nvSpPr>
          <p:cNvPr id="3" name="Symbol zastępczy zawartości 2"/>
          <p:cNvSpPr>
            <a:spLocks noGrp="1"/>
          </p:cNvSpPr>
          <p:nvPr>
            <p:ph idx="1"/>
          </p:nvPr>
        </p:nvSpPr>
        <p:spPr>
          <a:xfrm>
            <a:off x="395536" y="620688"/>
            <a:ext cx="8424936" cy="5976664"/>
          </a:xfrm>
        </p:spPr>
        <p:txBody>
          <a:bodyPr>
            <a:normAutofit fontScale="85000" lnSpcReduction="10000"/>
          </a:bodyPr>
          <a:lstStyle/>
          <a:p>
            <a:pPr>
              <a:buNone/>
            </a:pPr>
            <a:r>
              <a:rPr lang="pl-PL" dirty="0" smtClean="0"/>
              <a:t>    W takim przypadku pracownik </a:t>
            </a:r>
            <a:r>
              <a:rPr lang="pl-PL" b="1" dirty="0" smtClean="0">
                <a:solidFill>
                  <a:srgbClr val="FF0000"/>
                </a:solidFill>
              </a:rPr>
              <a:t>może sam decydować </a:t>
            </a:r>
            <a:r>
              <a:rPr lang="pl-PL" dirty="0" smtClean="0"/>
              <a:t>o długości dnia pracy, czy liczbie dni pracy. Powszechnie akceptowane są poglądy, że zatrudniony w zadaniowym czasie pracy pracownik ma duży zakres swobody w kształtowaniu swego czasu pracy. W konsekwencji można więc przyjąć, że w zadaniowym czasie pracy pracownik </a:t>
            </a:r>
            <a:r>
              <a:rPr lang="pl-PL" b="1" dirty="0" smtClean="0">
                <a:solidFill>
                  <a:srgbClr val="FF0000"/>
                </a:solidFill>
              </a:rPr>
              <a:t>nie pozostaje w dyspozycji </a:t>
            </a:r>
            <a:r>
              <a:rPr lang="pl-PL" dirty="0" smtClean="0"/>
              <a:t>pracodawcy w określonym miejscu i czasie (G. Orłowski: Zadaniowy czas pracy po zmianach w KP - uwagi, Monitor Prawa Pracy 2004 nr 6, s. 160-161). Jako wadliwe oceniane są z tego powodu praktyki polegające na wprowadzaniu zadaniowego czasu pracy, a następnie określaniu godzin pracy, w ramach których pracownik powinien pozostawać w dyspozycji pracodawcy (Ł. M. Pisarczyk: Komentarz do art. 140 Kodeksu pracy, LEX).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04665"/>
            <a:ext cx="7918648" cy="216023"/>
          </a:xfrm>
        </p:spPr>
        <p:txBody>
          <a:bodyPr>
            <a:normAutofit fontScale="90000"/>
          </a:bodyPr>
          <a:lstStyle/>
          <a:p>
            <a:endParaRPr lang="pl-PL" dirty="0"/>
          </a:p>
        </p:txBody>
      </p:sp>
      <p:sp>
        <p:nvSpPr>
          <p:cNvPr id="3" name="Podtytuł 2"/>
          <p:cNvSpPr>
            <a:spLocks noGrp="1"/>
          </p:cNvSpPr>
          <p:nvPr>
            <p:ph type="subTitle" idx="1"/>
          </p:nvPr>
        </p:nvSpPr>
        <p:spPr>
          <a:xfrm>
            <a:off x="755576" y="764704"/>
            <a:ext cx="7416824" cy="5616624"/>
          </a:xfrm>
        </p:spPr>
        <p:txBody>
          <a:bodyPr/>
          <a:lstStyle/>
          <a:p>
            <a:pPr algn="just"/>
            <a:r>
              <a:rPr lang="pl-PL" dirty="0" smtClean="0"/>
              <a:t>Powyższe zasady </a:t>
            </a:r>
            <a:r>
              <a:rPr lang="pl-PL" dirty="0" smtClean="0">
                <a:solidFill>
                  <a:srgbClr val="FF0000"/>
                </a:solidFill>
              </a:rPr>
              <a:t>nie wykluczają możliwości wydania pracownikowi zatrudnionemu w zadaniowym czasie pracy polecenia określającego miejsce lub godziny wykonania określonych czynności, które mieszczą się w zakresie obowiązków pracowniczych </a:t>
            </a:r>
            <a:r>
              <a:rPr lang="pl-PL" dirty="0" smtClean="0"/>
              <a:t>(por. M. Raczkowski: Glosa do wyroku SN z dnia 12 maja 2011 r., II UK 20/11, OSP 2012 nr 6, poz. 65).</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88641"/>
            <a:ext cx="7918648" cy="216023"/>
          </a:xfrm>
        </p:spPr>
        <p:txBody>
          <a:bodyPr>
            <a:normAutofit fontScale="90000"/>
          </a:bodyPr>
          <a:lstStyle/>
          <a:p>
            <a:endParaRPr lang="pl-PL" dirty="0"/>
          </a:p>
        </p:txBody>
      </p:sp>
      <p:sp>
        <p:nvSpPr>
          <p:cNvPr id="3" name="Podtytuł 2"/>
          <p:cNvSpPr>
            <a:spLocks noGrp="1"/>
          </p:cNvSpPr>
          <p:nvPr>
            <p:ph type="subTitle" idx="1"/>
          </p:nvPr>
        </p:nvSpPr>
        <p:spPr>
          <a:xfrm>
            <a:off x="539552" y="548680"/>
            <a:ext cx="7848872" cy="5976664"/>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pl-PL" b="1" dirty="0" smtClean="0">
                <a:solidFill>
                  <a:schemeClr val="tx1"/>
                </a:solidFill>
              </a:rPr>
              <a:t>Art. 149. [Ewidencja czasu pracy] </a:t>
            </a:r>
            <a:endParaRPr lang="pl-PL" dirty="0" smtClean="0">
              <a:solidFill>
                <a:schemeClr val="tx1"/>
              </a:solidFill>
            </a:endParaRPr>
          </a:p>
          <a:p>
            <a:pPr algn="just"/>
            <a:r>
              <a:rPr lang="pl-PL" dirty="0" smtClean="0">
                <a:solidFill>
                  <a:schemeClr val="tx1"/>
                </a:solidFill>
              </a:rPr>
              <a:t>§ 1. Pracodawca prowadzi ewidencję czasu pracy pracownika do celów prawidłowego ustalenia jego wynagrodzenia i innych świadczeń związanych z pracą. Pracodawca udostępnia tę ewidencję pracownikowi, na jego żądanie.</a:t>
            </a:r>
          </a:p>
          <a:p>
            <a:pPr algn="just"/>
            <a:r>
              <a:rPr lang="pl-PL" dirty="0" smtClean="0">
                <a:solidFill>
                  <a:schemeClr val="tx1"/>
                </a:solidFill>
              </a:rPr>
              <a:t>§ 2. W stosunku do pracowników objętych systemem </a:t>
            </a:r>
            <a:r>
              <a:rPr lang="pl-PL" b="1" dirty="0" smtClean="0">
                <a:solidFill>
                  <a:srgbClr val="FF0000"/>
                </a:solidFill>
              </a:rPr>
              <a:t>zadaniowego czasu pracy</a:t>
            </a:r>
            <a:r>
              <a:rPr lang="pl-PL" dirty="0" smtClean="0">
                <a:solidFill>
                  <a:schemeClr val="tx1"/>
                </a:solidFill>
              </a:rPr>
              <a:t>, pracowników </a:t>
            </a:r>
            <a:r>
              <a:rPr lang="pl-PL" b="1" dirty="0" smtClean="0">
                <a:solidFill>
                  <a:srgbClr val="FF0000"/>
                </a:solidFill>
              </a:rPr>
              <a:t>zarządzających w imieniu pracodawcy zakładem pracy </a:t>
            </a:r>
            <a:r>
              <a:rPr lang="pl-PL" dirty="0" smtClean="0">
                <a:solidFill>
                  <a:schemeClr val="tx1"/>
                </a:solidFill>
              </a:rPr>
              <a:t>oraz pracowników otrzymujących ryczałt za godziny nadliczbowe lub za pracę w porze nocnej </a:t>
            </a:r>
            <a:r>
              <a:rPr lang="pl-PL" b="1" dirty="0" smtClean="0">
                <a:solidFill>
                  <a:schemeClr val="tx1"/>
                </a:solidFill>
              </a:rPr>
              <a:t>nie ewidencjonuje się godzin pracy.</a:t>
            </a:r>
          </a:p>
          <a:p>
            <a:pPr algn="just"/>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260649"/>
            <a:ext cx="7990656" cy="360039"/>
          </a:xfrm>
        </p:spPr>
        <p:txBody>
          <a:bodyPr>
            <a:normAutofit fontScale="90000"/>
          </a:bodyPr>
          <a:lstStyle/>
          <a:p>
            <a:endParaRPr lang="pl-PL" dirty="0"/>
          </a:p>
        </p:txBody>
      </p:sp>
      <p:sp>
        <p:nvSpPr>
          <p:cNvPr id="3" name="Podtytuł 2"/>
          <p:cNvSpPr>
            <a:spLocks noGrp="1"/>
          </p:cNvSpPr>
          <p:nvPr>
            <p:ph type="subTitle" idx="1"/>
          </p:nvPr>
        </p:nvSpPr>
        <p:spPr>
          <a:xfrm>
            <a:off x="611560" y="908720"/>
            <a:ext cx="7848872" cy="5616624"/>
          </a:xfrm>
        </p:spPr>
        <p:txBody>
          <a:bodyPr>
            <a:normAutofit/>
          </a:bodyPr>
          <a:lstStyle/>
          <a:p>
            <a:pPr algn="just"/>
            <a:r>
              <a:rPr lang="pl-PL" sz="2400" dirty="0" smtClean="0">
                <a:solidFill>
                  <a:schemeClr val="tx1"/>
                </a:solidFill>
              </a:rPr>
              <a:t>w. SN z dn. 5.04.2016 r. II PK 68/15</a:t>
            </a:r>
          </a:p>
          <a:p>
            <a:pPr algn="just"/>
            <a:r>
              <a:rPr lang="pl-PL" sz="2400" dirty="0" smtClean="0">
                <a:solidFill>
                  <a:schemeClr val="tx1"/>
                </a:solidFill>
              </a:rPr>
              <a:t>Niewywiązywanie się przez pracodawcę z obowiązku rzetelnego prowadzenia ewidencji czasu pracy powoduje dla niego niekorzystne skutki procesowe wówczas, gdy pracownik udowodni swoje twierdzenia przy pomocy innych środków dowodowych niż dokumentacja dotycząca czasu pracy. Pracownik może powoływać wszelkie dowody na wykazanie zasadności swego roszczenia, w tym posiadające mniejszą moc dowodową niż dokumenty dotyczące czasu pracy, a więc na przykład dowody osobowe, z których prima facie (z wykorzystaniem domniemań faktycznych - art. 231 k.p.c.) może wynikać liczba przepracowanych godzin nadliczbowych .</a:t>
            </a:r>
            <a:endParaRPr lang="pl-PL" sz="24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88641"/>
            <a:ext cx="7846640" cy="288031"/>
          </a:xfrm>
        </p:spPr>
        <p:txBody>
          <a:bodyPr>
            <a:normAutofit fontScale="90000"/>
          </a:bodyPr>
          <a:lstStyle/>
          <a:p>
            <a:pPr algn="just"/>
            <a:r>
              <a:rPr lang="pl-PL" dirty="0" smtClean="0"/>
              <a:t>praca w godzinach nadliczbowych</a:t>
            </a:r>
            <a:endParaRPr lang="pl-PL" dirty="0"/>
          </a:p>
        </p:txBody>
      </p:sp>
      <p:sp>
        <p:nvSpPr>
          <p:cNvPr id="3" name="Podtytuł 2"/>
          <p:cNvSpPr>
            <a:spLocks noGrp="1"/>
          </p:cNvSpPr>
          <p:nvPr>
            <p:ph type="subTitle" idx="1"/>
          </p:nvPr>
        </p:nvSpPr>
        <p:spPr>
          <a:xfrm>
            <a:off x="683568" y="836712"/>
            <a:ext cx="7704856" cy="5616624"/>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pl-PL" b="1" dirty="0" smtClean="0">
                <a:solidFill>
                  <a:schemeClr val="tx1"/>
                </a:solidFill>
              </a:rPr>
              <a:t>Art. 151. [Definicja; dopuszczalność; limit] </a:t>
            </a:r>
            <a:endParaRPr lang="pl-PL" dirty="0" smtClean="0">
              <a:solidFill>
                <a:schemeClr val="tx1"/>
              </a:solidFill>
            </a:endParaRPr>
          </a:p>
          <a:p>
            <a:pPr algn="just"/>
            <a:r>
              <a:rPr lang="pl-PL" dirty="0" smtClean="0">
                <a:solidFill>
                  <a:schemeClr val="tx1"/>
                </a:solidFill>
              </a:rPr>
              <a:t>§ 1. Praca wykonywana ponad obowiązujące pracownika normy czasu pracy, a także praca wykonywana ponad przedłużony dobowy wymiar czasu pracy, wynikający z obowiązującego pracownika systemu i rozkładu czasu pracy, stanowi pracę w godzinach nadliczbowych. Praca w godzinach nadliczbowych jest dopuszczalna w razie:</a:t>
            </a:r>
          </a:p>
          <a:p>
            <a:pPr algn="just"/>
            <a:r>
              <a:rPr lang="pl-PL" dirty="0" smtClean="0">
                <a:solidFill>
                  <a:schemeClr val="tx1"/>
                </a:solidFill>
              </a:rPr>
              <a:t>1) </a:t>
            </a:r>
          </a:p>
          <a:p>
            <a:pPr algn="just"/>
            <a:r>
              <a:rPr lang="pl-PL" dirty="0" smtClean="0">
                <a:solidFill>
                  <a:schemeClr val="tx1"/>
                </a:solidFill>
              </a:rPr>
              <a:t>konieczności prowadzenia akcji ratowniczej w celu ochrony życia lub zdrowia ludzkiego, ochrony mienia lub środowiska albo usunięcia awarii; </a:t>
            </a:r>
          </a:p>
          <a:p>
            <a:pPr algn="just"/>
            <a:r>
              <a:rPr lang="pl-PL" dirty="0" smtClean="0">
                <a:solidFill>
                  <a:schemeClr val="tx1"/>
                </a:solidFill>
              </a:rPr>
              <a:t>2) </a:t>
            </a:r>
          </a:p>
          <a:p>
            <a:pPr algn="just"/>
            <a:r>
              <a:rPr lang="pl-PL" dirty="0" smtClean="0">
                <a:solidFill>
                  <a:schemeClr val="tx1"/>
                </a:solidFill>
              </a:rPr>
              <a:t>szczególnych potrzeb pracodawcy.</a:t>
            </a:r>
            <a:endParaRPr lang="pl-PL"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332657"/>
            <a:ext cx="7918648" cy="648071"/>
          </a:xfrm>
        </p:spPr>
        <p:txBody>
          <a:bodyPr>
            <a:normAutofit fontScale="90000"/>
          </a:bodyPr>
          <a:lstStyle/>
          <a:p>
            <a:r>
              <a:rPr lang="pl-PL" dirty="0" smtClean="0"/>
              <a:t>Pojęcie czasu pracy</a:t>
            </a:r>
            <a:endParaRPr lang="pl-PL" dirty="0"/>
          </a:p>
        </p:txBody>
      </p:sp>
      <p:sp>
        <p:nvSpPr>
          <p:cNvPr id="3" name="Podtytuł 2"/>
          <p:cNvSpPr>
            <a:spLocks noGrp="1"/>
          </p:cNvSpPr>
          <p:nvPr>
            <p:ph type="subTitle" idx="1"/>
          </p:nvPr>
        </p:nvSpPr>
        <p:spPr>
          <a:xfrm>
            <a:off x="899592" y="1196752"/>
            <a:ext cx="7632848" cy="5328592"/>
          </a:xfrm>
        </p:spPr>
        <p:txBody>
          <a:bodyPr/>
          <a:lstStyle/>
          <a:p>
            <a:pPr algn="just"/>
            <a:r>
              <a:rPr lang="pl-PL" dirty="0" smtClean="0">
                <a:solidFill>
                  <a:schemeClr val="tx1"/>
                </a:solidFill>
              </a:rPr>
              <a:t>na pracowniku ciąży obowiązek </a:t>
            </a:r>
            <a:r>
              <a:rPr lang="pl-PL" dirty="0" smtClean="0">
                <a:solidFill>
                  <a:srgbClr val="FF0000"/>
                </a:solidFill>
              </a:rPr>
              <a:t>pozostawania w dyspozycji pracodawcy, </a:t>
            </a:r>
            <a:r>
              <a:rPr lang="pl-PL" dirty="0" smtClean="0">
                <a:solidFill>
                  <a:schemeClr val="tx1"/>
                </a:solidFill>
              </a:rPr>
              <a:t>co oznacza powinność:</a:t>
            </a:r>
          </a:p>
          <a:p>
            <a:pPr algn="just"/>
            <a:endParaRPr lang="pl-PL" dirty="0" smtClean="0">
              <a:solidFill>
                <a:schemeClr val="tx1"/>
              </a:solidFill>
            </a:endParaRPr>
          </a:p>
          <a:p>
            <a:pPr algn="just"/>
            <a:r>
              <a:rPr lang="pl-PL" dirty="0" smtClean="0">
                <a:solidFill>
                  <a:schemeClr val="tx1"/>
                </a:solidFill>
              </a:rPr>
              <a:t>świadczenia umówionej pracy</a:t>
            </a:r>
          </a:p>
          <a:p>
            <a:pPr algn="just"/>
            <a:r>
              <a:rPr lang="pl-PL" dirty="0" smtClean="0">
                <a:solidFill>
                  <a:schemeClr val="tx1"/>
                </a:solidFill>
              </a:rPr>
              <a:t>lub</a:t>
            </a:r>
          </a:p>
          <a:p>
            <a:pPr algn="just"/>
            <a:r>
              <a:rPr lang="pl-PL" dirty="0" smtClean="0">
                <a:solidFill>
                  <a:schemeClr val="tx1"/>
                </a:solidFill>
              </a:rPr>
              <a:t>pozostawania w gotowości do pracy</a:t>
            </a:r>
            <a:endParaRPr lang="pl-PL"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60649"/>
            <a:ext cx="7774632" cy="216023"/>
          </a:xfrm>
        </p:spPr>
        <p:txBody>
          <a:bodyPr>
            <a:normAutofit fontScale="90000"/>
          </a:bodyPr>
          <a:lstStyle/>
          <a:p>
            <a:endParaRPr lang="pl-PL" dirty="0"/>
          </a:p>
        </p:txBody>
      </p:sp>
      <p:sp>
        <p:nvSpPr>
          <p:cNvPr id="3" name="Podtytuł 2"/>
          <p:cNvSpPr>
            <a:spLocks noGrp="1"/>
          </p:cNvSpPr>
          <p:nvPr>
            <p:ph type="subTitle" idx="1"/>
          </p:nvPr>
        </p:nvSpPr>
        <p:spPr>
          <a:xfrm>
            <a:off x="683568" y="620688"/>
            <a:ext cx="7560840" cy="5760640"/>
          </a:xfrm>
        </p:spPr>
        <p:txBody>
          <a:bodyPr>
            <a:normAutofit/>
          </a:bodyPr>
          <a:lstStyle/>
          <a:p>
            <a:pPr algn="just"/>
            <a:r>
              <a:rPr lang="pl-PL" sz="2400" dirty="0" smtClean="0">
                <a:solidFill>
                  <a:schemeClr val="tx1"/>
                </a:solidFill>
              </a:rPr>
              <a:t>w. SN z dn. 8.12.2015 r., II PK 294/14 </a:t>
            </a:r>
          </a:p>
          <a:p>
            <a:pPr algn="just"/>
            <a:r>
              <a:rPr lang="pl-PL" sz="2400" dirty="0" smtClean="0">
                <a:solidFill>
                  <a:schemeClr val="tx1"/>
                </a:solidFill>
              </a:rPr>
              <a:t>Pracownik (powód) może powoływać wszelkie dowody na wykazanie zasadności swego roszczenia, w tym posiadające mniejszą moc dowodową niż dokumenty dotyczące czasu pracy, a więc na przykład dowody osobowe, z których prima facie (z wykorzystaniem domniemań faktycznych, art. 231 k.p.c.) może wynikać liczba przepracowanych godzin nadliczbowych. Jeżeli sąd (po swobodnej ocenie dowodów) dojdzie do wniosku, że powód przy pomocy takich dowodów wykazał swoje twierdzenia, to na pracodawcy, który nie prowadził prawidłowej ewidencji czasu pracy, spoczywa ciężar udowodnienia, że pracownik rzeczywiście nie pracował w tym czasie.</a:t>
            </a:r>
            <a:endParaRPr lang="pl-PL" sz="24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60649"/>
            <a:ext cx="7774632" cy="216023"/>
          </a:xfrm>
        </p:spPr>
        <p:txBody>
          <a:bodyPr>
            <a:normAutofit fontScale="90000"/>
          </a:bodyPr>
          <a:lstStyle/>
          <a:p>
            <a:endParaRPr lang="pl-PL" dirty="0"/>
          </a:p>
        </p:txBody>
      </p:sp>
      <p:sp>
        <p:nvSpPr>
          <p:cNvPr id="3" name="Podtytuł 2"/>
          <p:cNvSpPr>
            <a:spLocks noGrp="1"/>
          </p:cNvSpPr>
          <p:nvPr>
            <p:ph type="subTitle" idx="1"/>
          </p:nvPr>
        </p:nvSpPr>
        <p:spPr>
          <a:xfrm>
            <a:off x="755576" y="764704"/>
            <a:ext cx="7488832" cy="5616624"/>
          </a:xfrm>
        </p:spPr>
        <p:style>
          <a:lnRef idx="1">
            <a:schemeClr val="accent3"/>
          </a:lnRef>
          <a:fillRef idx="2">
            <a:schemeClr val="accent3"/>
          </a:fillRef>
          <a:effectRef idx="1">
            <a:schemeClr val="accent3"/>
          </a:effectRef>
          <a:fontRef idx="minor">
            <a:schemeClr val="dk1"/>
          </a:fontRef>
        </p:style>
        <p:txBody>
          <a:bodyPr/>
          <a:lstStyle/>
          <a:p>
            <a:pPr algn="just"/>
            <a:r>
              <a:rPr lang="pl-PL" b="1" dirty="0" smtClean="0"/>
              <a:t>Art. 322. </a:t>
            </a:r>
            <a:r>
              <a:rPr lang="pl-PL" b="1" dirty="0" err="1" smtClean="0"/>
              <a:t>k.p.c</a:t>
            </a:r>
            <a:r>
              <a:rPr lang="pl-PL" b="1" dirty="0" smtClean="0"/>
              <a:t> [Zasądzenie odpowiedniej sumy] </a:t>
            </a:r>
            <a:r>
              <a:rPr lang="pl-PL" dirty="0" smtClean="0"/>
              <a:t>Jeżeli w sprawie o naprawienie szkody, o dochody, zwrot bezpodstawnego wzbogacenia lub o świadczenie z umowy o dożywocie sąd uzna, że ścisłe udowodnienie wysokości żądania jest niemożliwe lub nader utrudnione, może w wyroku zasądzić odpowiednią sumę według swej oceny, opartej na rozważeniu wszystkich okoliczności sprawy.</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332657"/>
            <a:ext cx="7846640" cy="288031"/>
          </a:xfrm>
        </p:spPr>
        <p:txBody>
          <a:bodyPr>
            <a:normAutofit fontScale="90000"/>
          </a:bodyPr>
          <a:lstStyle/>
          <a:p>
            <a:endParaRPr lang="pl-PL" dirty="0"/>
          </a:p>
        </p:txBody>
      </p:sp>
      <p:sp>
        <p:nvSpPr>
          <p:cNvPr id="3" name="Podtytuł 2"/>
          <p:cNvSpPr>
            <a:spLocks noGrp="1"/>
          </p:cNvSpPr>
          <p:nvPr>
            <p:ph type="subTitle" idx="1"/>
          </p:nvPr>
        </p:nvSpPr>
        <p:spPr>
          <a:xfrm>
            <a:off x="611560" y="836712"/>
            <a:ext cx="7160840" cy="5544616"/>
          </a:xfrm>
        </p:spPr>
        <p:txBody>
          <a:bodyPr>
            <a:normAutofit fontScale="92500" lnSpcReduction="10000"/>
          </a:bodyPr>
          <a:lstStyle/>
          <a:p>
            <a:pPr marL="514350" indent="-514350" algn="just">
              <a:buAutoNum type="arabicPeriod"/>
            </a:pPr>
            <a:r>
              <a:rPr lang="pl-PL" sz="2400" dirty="0" smtClean="0">
                <a:solidFill>
                  <a:schemeClr val="tx1"/>
                </a:solidFill>
              </a:rPr>
              <a:t>w. SN z dn. 19.02.2010 r., II PK 217/09</a:t>
            </a:r>
          </a:p>
          <a:p>
            <a:pPr marL="514350" indent="-514350" algn="just"/>
            <a:r>
              <a:rPr lang="pl-PL" sz="2400" dirty="0" smtClean="0"/>
              <a:t>      </a:t>
            </a:r>
            <a:r>
              <a:rPr lang="pl-PL" sz="2400" dirty="0" smtClean="0">
                <a:solidFill>
                  <a:schemeClr val="tx1"/>
                </a:solidFill>
              </a:rPr>
              <a:t>W sytuacji, gdy pracownik udowodnił, że pracował godzinach nadliczbowych, a jedynie - wobec nieprowadzenia przez pracodawcę ewidencji czasu pracy - nie może udowodnić dokładnej liczby przepracowanych godzin, ustalenie wynagrodzenia może nastąpić według reguł z art. 322 k.p.c.</a:t>
            </a:r>
          </a:p>
          <a:p>
            <a:pPr marL="514350" indent="-514350" algn="just">
              <a:buAutoNum type="arabicPeriod"/>
            </a:pPr>
            <a:r>
              <a:rPr lang="pl-PL" sz="2400" dirty="0" smtClean="0">
                <a:solidFill>
                  <a:schemeClr val="tx1"/>
                </a:solidFill>
              </a:rPr>
              <a:t>w. SN z dn. 5.06.2007 r., I PK 61/07</a:t>
            </a:r>
          </a:p>
          <a:p>
            <a:pPr marL="514350" indent="-514350" algn="just"/>
            <a:r>
              <a:rPr lang="pl-PL" sz="2400" dirty="0" smtClean="0"/>
              <a:t>       </a:t>
            </a:r>
            <a:r>
              <a:rPr lang="pl-PL" sz="2400" dirty="0" smtClean="0">
                <a:solidFill>
                  <a:schemeClr val="tx1"/>
                </a:solidFill>
              </a:rPr>
              <a:t>Sprawa o wynagrodzenie za pracę jest sprawą o dochód - </a:t>
            </a:r>
            <a:r>
              <a:rPr lang="pl-PL" sz="2400" dirty="0" err="1" smtClean="0">
                <a:solidFill>
                  <a:schemeClr val="tx1"/>
                </a:solidFill>
              </a:rPr>
              <a:t>dochód</a:t>
            </a:r>
            <a:r>
              <a:rPr lang="pl-PL" sz="2400" dirty="0" smtClean="0">
                <a:solidFill>
                  <a:schemeClr val="tx1"/>
                </a:solidFill>
              </a:rPr>
              <a:t> przysługujący pracownikowi w postaci zapłaty za pracę świadczoną na rzecz pracodawcy w ramach stosunku pracy. Brak możliwości ścisłego udowodnienia wysokości żądania lub nadmierne trudności w udowodnieniu tej wysokości, uprawniają i zarazem zobowiązują sąd do zasądzenia odpowiedniej sumy według swej oceny, opartej na rozważeniu wszystkich okoliczności sprawy.</a:t>
            </a:r>
            <a:endParaRPr lang="pl-PL" sz="24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godzinach nadliczbowych</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pl-PL" b="1" dirty="0" smtClean="0"/>
              <a:t>Art.151§ 3. Liczba godzin nadliczbowych przepracowanych w związku z okolicznościami określonymi w § 1 </a:t>
            </a:r>
            <a:r>
              <a:rPr lang="pl-PL" b="1" dirty="0" err="1" smtClean="0"/>
              <a:t>pkt</a:t>
            </a:r>
            <a:r>
              <a:rPr lang="pl-PL" b="1" dirty="0" smtClean="0"/>
              <a:t> 2 nie może przekroczyć dla poszczególnego pracownika 150 godzin w roku kalendarzowym.</a:t>
            </a:r>
          </a:p>
          <a:p>
            <a:r>
              <a:rPr lang="pl-PL" b="1" dirty="0" smtClean="0"/>
              <a:t>§ 4. W układzie zbiorowym pracy lub w regulaminie pracy albo w umowie o pracę, jeżeli pracodawca nie jest objęty układem zbiorowym pracy lub nie jest obowiązany do ustalenia regulaminu pracy, jest dopuszczalne ustalenie innej liczby godzin nadliczbowych w roku kalendarzowym niż określona w § 3.</a:t>
            </a:r>
          </a:p>
          <a:p>
            <a:r>
              <a:rPr lang="pl-PL" b="1" dirty="0" smtClean="0"/>
              <a:t>§ 5. Strony ustalają w umowie o pracę dopuszczalną liczbę godzin pracy ponad określony w umowie wymiar czasu pracy pracownika zatrudnionego w niepełnym wymiarze czasu pracy, których przekroczenie uprawnia pracownika, oprócz normalnego wynagrodzenia, do dodatku do wynagrodzenia, o którym mowa w art. 151</a:t>
            </a:r>
            <a:r>
              <a:rPr lang="pl-PL" b="1" baseline="30000" dirty="0" smtClean="0"/>
              <a:t>1</a:t>
            </a:r>
            <a:r>
              <a:rPr lang="pl-PL" b="1" dirty="0" smtClean="0"/>
              <a:t> § 1.</a:t>
            </a:r>
          </a:p>
          <a:p>
            <a:pPr>
              <a:buNone/>
            </a:pP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godzinach nadliczbowych</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smtClean="0"/>
              <a:t>Polecenie pracy w godzinach nadliczbowych nie wymaga szczególnej formy;</a:t>
            </a:r>
          </a:p>
          <a:p>
            <a:r>
              <a:rPr lang="pl-PL" b="1" dirty="0" smtClean="0"/>
              <a:t>Może być dorozumiane – wystarczająca jest świadomość pracodawcy, że pracownik wykonuje taką pracę;</a:t>
            </a:r>
          </a:p>
          <a:p>
            <a:r>
              <a:rPr lang="pl-PL" b="1" dirty="0" smtClean="0"/>
              <a:t>Pracą w godzinach nadliczbowych może być także praca wykonywana bez wiedzy pracodawcy, jeżeli konieczność jej wykonywana wynika z obiektywnych warunków, nie pozwalających pracownikowi na wykonywanie zleconych mu zadań w ustawowej normie czasu pracy.</a:t>
            </a:r>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godzinach nadliczbowych</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pl-PL" b="1" dirty="0" smtClean="0"/>
              <a:t>Art. 151</a:t>
            </a:r>
            <a:r>
              <a:rPr lang="pl-PL" b="1" baseline="30000" dirty="0" smtClean="0"/>
              <a:t>1</a:t>
            </a:r>
            <a:r>
              <a:rPr lang="pl-PL" b="1" dirty="0" smtClean="0"/>
              <a:t>. § 1. Za pracę w godzinach nadliczbowych, oprócz normalnego wynagrodzenia, przysługuje dodatek w wysokości:</a:t>
            </a:r>
          </a:p>
          <a:p>
            <a:r>
              <a:rPr lang="pl-PL" b="1" dirty="0" smtClean="0"/>
              <a:t>1)	100 % wynagrodzenia - za pracę w godzinach nadliczbowych przypadających:</a:t>
            </a:r>
          </a:p>
          <a:p>
            <a:r>
              <a:rPr lang="pl-PL" b="1" dirty="0" smtClean="0"/>
              <a:t>a)	w nocy,</a:t>
            </a:r>
          </a:p>
          <a:p>
            <a:r>
              <a:rPr lang="pl-PL" b="1" dirty="0" smtClean="0"/>
              <a:t>b)	w niedziele i święta niebędące dla pracownika dniami pracy, zgodnie z obowiązującym go rozkładem czasu pracy,</a:t>
            </a:r>
          </a:p>
          <a:p>
            <a:r>
              <a:rPr lang="pl-PL" b="1" dirty="0" smtClean="0"/>
              <a:t>c)	w dniu wolnym od pracy udzielonym pracownikowi w zamian za pracę w niedzielę lub w święto, zgodnie z obowiązującym go rozkładem czasu pracy, </a:t>
            </a:r>
          </a:p>
          <a:p>
            <a:r>
              <a:rPr lang="pl-PL" b="1" dirty="0" smtClean="0"/>
              <a:t>2)	50 % wynagrodzenia - za pracę w godzinach nadliczbowych przypadających w każdym innym dniu niż określony w </a:t>
            </a:r>
            <a:r>
              <a:rPr lang="pl-PL" b="1" dirty="0" err="1" smtClean="0"/>
              <a:t>pkt</a:t>
            </a:r>
            <a:r>
              <a:rPr lang="pl-PL" b="1" dirty="0" smtClean="0"/>
              <a:t> 1.</a:t>
            </a:r>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godzinach nadliczbowych</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pl-PL" b="1" dirty="0" smtClean="0"/>
              <a:t>Art. 151</a:t>
            </a:r>
            <a:r>
              <a:rPr lang="pl-PL" b="1" baseline="30000" dirty="0" smtClean="0"/>
              <a:t>2</a:t>
            </a:r>
            <a:r>
              <a:rPr lang="pl-PL" b="1" dirty="0" smtClean="0"/>
              <a:t>. § 1. W zamian za czas przepracowany w godzinach nadliczbowych pracodawca, na pisemny wniosek pracownika, może udzielić mu w tym samym wymiarze czasu wolnego od pracy.</a:t>
            </a:r>
          </a:p>
          <a:p>
            <a:r>
              <a:rPr lang="pl-PL" b="1" dirty="0" smtClean="0"/>
              <a:t>§ 2. Udzielenie czasu wolnego w zamian za czas przepracowany w godzinach nadliczbowych może nastąpić także bez wniosku pracownika. W takim przypadku pracodawca udziela czasu wolnego od pracy, najpóźniej do końca okresu rozliczeniowego, w wymiarze o połowę wyższym niż liczba przepracowanych godzin nadliczbowych, jednakże nie może to spowodować obniżenia wynagrodzenia należnego pracownikowi za pełny miesięczny wymiar czasu pracy.</a:t>
            </a:r>
          </a:p>
          <a:p>
            <a:r>
              <a:rPr lang="pl-PL" b="1" dirty="0" smtClean="0"/>
              <a:t>§ 3. W przypadkach określonych w § 1 i 2 pracownikowi nie przysługuje dodatek za pracę w godzinach nadliczbowych.</a:t>
            </a:r>
          </a:p>
          <a:p>
            <a:pPr>
              <a:buNone/>
            </a:pP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67544" y="332656"/>
            <a:ext cx="8219256" cy="5793507"/>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r>
              <a:rPr lang="pl-PL" b="1" dirty="0" smtClean="0">
                <a:solidFill>
                  <a:srgbClr val="FF0000"/>
                </a:solidFill>
              </a:rPr>
              <a:t>I PK 191/09		wyrok SN	2010-03-11</a:t>
            </a:r>
          </a:p>
          <a:p>
            <a:pPr>
              <a:buNone/>
            </a:pPr>
            <a:r>
              <a:rPr lang="pl-PL" dirty="0" smtClean="0"/>
              <a:t>    </a:t>
            </a:r>
            <a:r>
              <a:rPr lang="pl-PL" b="1" dirty="0" smtClean="0"/>
              <a:t>LEX nr 585692</a:t>
            </a:r>
          </a:p>
          <a:p>
            <a:pPr>
              <a:buNone/>
            </a:pPr>
            <a:r>
              <a:rPr lang="pl-PL" b="1" dirty="0" smtClean="0"/>
              <a:t>     2. Istota instytucji okresów rozliczeniowych czasu pracy sprowadza się do tego, że w ramach danego okresu ustala się ilość przepracowanych przez pracowników dni i godzin, by następnie określić liczbę godzin nadliczbowych (w ujęciu dawnego art. 133 </a:t>
            </a:r>
            <a:r>
              <a:rPr lang="pl-PL" b="1" dirty="0" err="1" smtClean="0"/>
              <a:t>k.p</a:t>
            </a:r>
            <a:r>
              <a:rPr lang="pl-PL" b="1" dirty="0" smtClean="0"/>
              <a:t>. a obecnie art. 151 </a:t>
            </a:r>
            <a:r>
              <a:rPr lang="pl-PL" b="1" dirty="0" err="1" smtClean="0"/>
              <a:t>k.p</a:t>
            </a:r>
            <a:r>
              <a:rPr lang="pl-PL" b="1" dirty="0" smtClean="0"/>
              <a:t>.), wynikających z przekroczenia normy </a:t>
            </a:r>
            <a:r>
              <a:rPr lang="pl-PL" b="1" dirty="0" err="1" smtClean="0"/>
              <a:t>średniotygodniowej</a:t>
            </a:r>
            <a:r>
              <a:rPr lang="pl-PL" b="1" dirty="0" smtClean="0"/>
              <a:t>, które nie zostały zrekompensowane czasem wolnym i podlegają wynagrodzeniu obejmującemu - zgodnie z dawnym art. 134 </a:t>
            </a:r>
            <a:r>
              <a:rPr lang="pl-PL" b="1" dirty="0" err="1" smtClean="0"/>
              <a:t>k.p</a:t>
            </a:r>
            <a:r>
              <a:rPr lang="pl-PL" b="1" dirty="0" smtClean="0"/>
              <a:t>. a obecnie art. 151</a:t>
            </a:r>
            <a:r>
              <a:rPr lang="pl-PL" b="1" baseline="30000" dirty="0" smtClean="0"/>
              <a:t>1</a:t>
            </a:r>
            <a:r>
              <a:rPr lang="pl-PL" b="1" dirty="0" smtClean="0"/>
              <a:t> </a:t>
            </a:r>
            <a:r>
              <a:rPr lang="pl-PL" b="1" dirty="0" err="1" smtClean="0"/>
              <a:t>k.p</a:t>
            </a:r>
            <a:r>
              <a:rPr lang="pl-PL" b="1" dirty="0" smtClean="0"/>
              <a:t>. - wynagrodzenie normalne wraz z dodatkiem. Zbilansowanie czasu pracy pracowników następuje po zakończeniu okresu rozliczeniowego. Wtedy też staje się wymagalne roszczenie pracownika o wypłatę przedmiotowego wynagrodzenia za godziny nadliczbowe wypracowane w danym okresie.</a:t>
            </a:r>
          </a:p>
          <a:p>
            <a:pP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Praca w niedziele i święta </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Art. 147. W każdym systemie czasu pracy, jeżeli przewiduje on rozkład czasu pracy obejmujący pracę w niedziele i święta, pracownikom zapewnia się łączną liczbę dni wolnych od pracy w przyjętym okresie rozliczeniowym odpowiadającą co najmniej liczbie niedziel, świąt oraz dni wolnych od pracy w przeciętnie pięciodniowym tygodniu pracy przypadających w tym okresie.</a:t>
            </a:r>
          </a:p>
          <a:p>
            <a:pPr>
              <a:buNone/>
            </a:pP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niedziele i święta</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Art. 151</a:t>
            </a:r>
            <a:r>
              <a:rPr lang="pl-PL" b="1" baseline="30000" dirty="0" smtClean="0"/>
              <a:t>9</a:t>
            </a:r>
            <a:r>
              <a:rPr lang="pl-PL" b="1" dirty="0" smtClean="0"/>
              <a:t>. § 1. Dniami wolnymi od pracy są niedziele i święta określone w przepisach o dniach wolnych od pracy.</a:t>
            </a:r>
          </a:p>
          <a:p>
            <a:pPr>
              <a:buNone/>
            </a:pPr>
            <a:r>
              <a:rPr lang="pl-PL" b="1" dirty="0" smtClean="0"/>
              <a:t>   § 2. Za pracę w niedzielę i święto uważa się pracę wykonywaną między godziną 6.00 w tym dniu a godziną 6.00 w następnym dniu, chyba że u danego pracodawcy została ustalona inna godzina.</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260649"/>
            <a:ext cx="7990656" cy="360039"/>
          </a:xfrm>
        </p:spPr>
        <p:txBody>
          <a:bodyPr>
            <a:normAutofit fontScale="90000"/>
          </a:bodyPr>
          <a:lstStyle/>
          <a:p>
            <a:endParaRPr lang="pl-PL" dirty="0"/>
          </a:p>
        </p:txBody>
      </p:sp>
      <p:sp>
        <p:nvSpPr>
          <p:cNvPr id="3" name="Podtytuł 2"/>
          <p:cNvSpPr>
            <a:spLocks noGrp="1"/>
          </p:cNvSpPr>
          <p:nvPr>
            <p:ph type="subTitle" idx="1"/>
          </p:nvPr>
        </p:nvSpPr>
        <p:spPr>
          <a:xfrm>
            <a:off x="539552" y="836712"/>
            <a:ext cx="8136904" cy="5760640"/>
          </a:xfrm>
        </p:spPr>
        <p:txBody>
          <a:bodyPr>
            <a:normAutofit fontScale="85000" lnSpcReduction="20000"/>
          </a:bodyPr>
          <a:lstStyle/>
          <a:p>
            <a:pPr algn="just"/>
            <a:r>
              <a:rPr lang="pl-PL" dirty="0" smtClean="0">
                <a:solidFill>
                  <a:schemeClr val="tx1"/>
                </a:solidFill>
              </a:rPr>
              <a:t>Do czasu pracy zaliczane są nie tylko okresy faktycznego świadczenia pracy. Poza okresem faktycznie świadczonej pracy do czasu pracy wlicza się z mocy prawa np. także:</a:t>
            </a:r>
          </a:p>
          <a:p>
            <a:pPr algn="just"/>
            <a:r>
              <a:rPr lang="pl-PL" dirty="0" smtClean="0">
                <a:solidFill>
                  <a:schemeClr val="tx1"/>
                </a:solidFill>
              </a:rPr>
              <a:t>- 15-minutową obowiązkową przerwę w pracy,</a:t>
            </a:r>
          </a:p>
          <a:p>
            <a:pPr algn="just"/>
            <a:r>
              <a:rPr lang="pl-PL" dirty="0" smtClean="0">
                <a:solidFill>
                  <a:schemeClr val="tx1"/>
                </a:solidFill>
              </a:rPr>
              <a:t>- przerwy na karmienie dziecka piersią,</a:t>
            </a:r>
          </a:p>
          <a:p>
            <a:pPr algn="just"/>
            <a:r>
              <a:rPr lang="pl-PL" dirty="0" smtClean="0">
                <a:solidFill>
                  <a:schemeClr val="tx1"/>
                </a:solidFill>
              </a:rPr>
              <a:t>-czas zwolnienia od pracy w związku z przeprowadzaniem badań lekarskich w związku z ciążą ,</a:t>
            </a:r>
          </a:p>
          <a:p>
            <a:pPr algn="just"/>
            <a:r>
              <a:rPr lang="pl-PL" dirty="0" smtClean="0">
                <a:solidFill>
                  <a:schemeClr val="tx1"/>
                </a:solidFill>
              </a:rPr>
              <a:t>- przerwy w pracy wprowadzone dla pracowników zatrudnionych w warunkach szczególnie uciążliwych lub szczególnie szkodliwych dla zdrowia ,</a:t>
            </a:r>
          </a:p>
          <a:p>
            <a:pPr algn="just"/>
            <a:r>
              <a:rPr lang="pl-PL" dirty="0" smtClean="0">
                <a:solidFill>
                  <a:schemeClr val="tx1"/>
                </a:solidFill>
              </a:rPr>
              <a:t>- czas przeprowadzania okresowych i kontrolnych badań lekarskich,</a:t>
            </a:r>
          </a:p>
          <a:p>
            <a:pPr algn="just"/>
            <a:r>
              <a:rPr lang="pl-PL" dirty="0" smtClean="0">
                <a:solidFill>
                  <a:schemeClr val="tx1"/>
                </a:solidFill>
              </a:rPr>
              <a:t>- przerwy wynikające z pracy przy monitorach ekranowych,</a:t>
            </a:r>
          </a:p>
          <a:p>
            <a:pPr algn="just"/>
            <a:r>
              <a:rPr lang="pl-PL" dirty="0" smtClean="0">
                <a:solidFill>
                  <a:schemeClr val="tx1"/>
                </a:solidFill>
              </a:rPr>
              <a:t>- czas szkolenia w zakresie bhp</a:t>
            </a:r>
          </a:p>
          <a:p>
            <a:pPr algn="just"/>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niedziele i święta</a:t>
            </a:r>
            <a:endParaRPr lang="pl-PL" dirty="0"/>
          </a:p>
        </p:txBody>
      </p:sp>
      <p:sp>
        <p:nvSpPr>
          <p:cNvPr id="3" name="Symbol zastępczy zawartości 2"/>
          <p:cNvSpPr>
            <a:spLocks noGrp="1"/>
          </p:cNvSpPr>
          <p:nvPr>
            <p:ph idx="1"/>
          </p:nvPr>
        </p:nvSpPr>
        <p:spPr/>
        <p:txBody>
          <a:bodyPr/>
          <a:lstStyle/>
          <a:p>
            <a:pPr>
              <a:buNone/>
            </a:pPr>
            <a:r>
              <a:rPr lang="pl-PL" b="1" dirty="0" smtClean="0"/>
              <a:t>Art. 151</a:t>
            </a:r>
            <a:r>
              <a:rPr lang="pl-PL" b="1" baseline="30000" dirty="0" smtClean="0"/>
              <a:t>10</a:t>
            </a:r>
            <a:r>
              <a:rPr lang="pl-PL" b="1" dirty="0" smtClean="0"/>
              <a:t>. Praca w niedziele i święta jest dozwolona:</a:t>
            </a:r>
          </a:p>
          <a:p>
            <a:pPr>
              <a:buNone/>
            </a:pPr>
            <a:r>
              <a:rPr lang="pl-PL" b="1" dirty="0" smtClean="0"/>
              <a:t>   1)	w razie konieczności prowadzenia akcji ratowniczej w celu ochrony życia lub zdrowia ludzkiego, ochrony mienia lub środowiska albo usunięcia awarii,</a:t>
            </a:r>
          </a:p>
          <a:p>
            <a:pPr>
              <a:buNone/>
            </a:pPr>
            <a:r>
              <a:rPr lang="pl-PL" b="1" dirty="0" smtClean="0"/>
              <a:t>   2)	w ruchu ciągłym,</a:t>
            </a:r>
          </a:p>
          <a:p>
            <a:pP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niedziele i święta</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Art. 151</a:t>
            </a:r>
            <a:r>
              <a:rPr lang="pl-PL" b="1" baseline="30000" dirty="0" smtClean="0"/>
              <a:t>9b</a:t>
            </a:r>
            <a:r>
              <a:rPr lang="pl-PL" b="1" dirty="0" smtClean="0"/>
              <a:t>. Ograniczenia w wykonywaniu pracy w placówkach handlowych w niedziele i święta oraz w dniu 24 grudnia i w sobotę bezpośrednio poprzedzającą pierwszy dzień Wielkiej Nocy określają przepisy ustawy z dnia 10 stycznia 2018 r. o ograniczeniu handlu w niedziele i święta oraz w niektóre inne dni (Dz. U. poz. 305 i 650).</a:t>
            </a:r>
          </a:p>
          <a:p>
            <a:pPr>
              <a:buNone/>
            </a:pP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niedziele i święta</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pl-PL" b="1" dirty="0" smtClean="0"/>
              <a:t>Art. 151</a:t>
            </a:r>
            <a:r>
              <a:rPr lang="pl-PL" b="1" baseline="30000" dirty="0" smtClean="0"/>
              <a:t>11</a:t>
            </a:r>
            <a:r>
              <a:rPr lang="pl-PL" b="1" dirty="0" smtClean="0"/>
              <a:t>. § 1. Pracownikowi wykonującemu pracę w niedziele i święta, w przypadkach, o których mowa w art. 151</a:t>
            </a:r>
            <a:r>
              <a:rPr lang="pl-PL" b="1" baseline="30000" dirty="0" smtClean="0"/>
              <a:t>10</a:t>
            </a:r>
            <a:r>
              <a:rPr lang="pl-PL" b="1" dirty="0" smtClean="0"/>
              <a:t> </a:t>
            </a:r>
            <a:r>
              <a:rPr lang="pl-PL" b="1" dirty="0" err="1" smtClean="0"/>
              <a:t>pkt</a:t>
            </a:r>
            <a:r>
              <a:rPr lang="pl-PL" b="1" dirty="0" smtClean="0"/>
              <a:t> 1-9 i 11 oraz w przepisach ustawy, o której mowa w art. 151</a:t>
            </a:r>
            <a:r>
              <a:rPr lang="pl-PL" b="1" baseline="30000" dirty="0" smtClean="0"/>
              <a:t>9b</a:t>
            </a:r>
            <a:r>
              <a:rPr lang="pl-PL" b="1" dirty="0" smtClean="0"/>
              <a:t>, pracodawca jest obowiązany zapewnić inny dzień wolny od pracy:</a:t>
            </a:r>
          </a:p>
          <a:p>
            <a:r>
              <a:rPr lang="pl-PL" b="1" dirty="0" smtClean="0"/>
              <a:t>1)   w zamian za pracę w niedzielę - w okresie 6 dni kalendarzowych poprzedzających lub następujących po takiej niedzieli;</a:t>
            </a:r>
          </a:p>
          <a:p>
            <a:r>
              <a:rPr lang="pl-PL" b="1" dirty="0" smtClean="0"/>
              <a:t>2)   w zamian za pracę w święto - w ciągu okresu rozliczeniowego.</a:t>
            </a:r>
          </a:p>
          <a:p>
            <a:r>
              <a:rPr lang="pl-PL" b="1" dirty="0" smtClean="0"/>
              <a:t>§ 2. Jeżeli nie jest możliwe wykorzystanie w terminie wskazanym w § 1 </a:t>
            </a:r>
            <a:r>
              <a:rPr lang="pl-PL" b="1" dirty="0" err="1" smtClean="0"/>
              <a:t>pkt</a:t>
            </a:r>
            <a:r>
              <a:rPr lang="pl-PL" b="1" dirty="0" smtClean="0"/>
              <a:t> 1 dnia wolnego od pracy w zamian za pracę w niedzielę, pracownikowi przysługuje dzień wolny od pracy do końca okresu rozliczeniowego, a w razie braku możliwości udzielenia dnia wolnego od pracy w tym terminie - dodatek do wynagrodzenia w wysokości określonej w art. 151</a:t>
            </a:r>
            <a:r>
              <a:rPr lang="pl-PL" b="1" baseline="30000" dirty="0" smtClean="0"/>
              <a:t>1 </a:t>
            </a:r>
            <a:r>
              <a:rPr lang="pl-PL" b="1" dirty="0" smtClean="0"/>
              <a:t>§ 1 </a:t>
            </a:r>
            <a:r>
              <a:rPr lang="pl-PL" b="1" dirty="0" err="1" smtClean="0"/>
              <a:t>pkt</a:t>
            </a:r>
            <a:r>
              <a:rPr lang="pl-PL" b="1" dirty="0" smtClean="0"/>
              <a:t> 1, za każdą godzinę pracy w niedzielę.</a:t>
            </a:r>
          </a:p>
          <a:p>
            <a:r>
              <a:rPr lang="pl-PL" b="1" dirty="0" smtClean="0"/>
              <a:t>§ 3. Jeżeli nie jest możliwe wykorzystanie w terminie wskazanym w § 1 </a:t>
            </a:r>
            <a:r>
              <a:rPr lang="pl-PL" b="1" dirty="0" err="1" smtClean="0"/>
              <a:t>pkt</a:t>
            </a:r>
            <a:r>
              <a:rPr lang="pl-PL" b="1" dirty="0" smtClean="0"/>
              <a:t> 2 dnia wolnego od pracy w zamian za pracę w święto, pracownikowi przysługuje dodatek do wynagrodzenia w wysokości określonej w art. 151</a:t>
            </a:r>
            <a:r>
              <a:rPr lang="pl-PL" b="1" baseline="30000" dirty="0" smtClean="0"/>
              <a:t>1</a:t>
            </a:r>
            <a:r>
              <a:rPr lang="pl-PL" b="1" dirty="0" smtClean="0"/>
              <a:t> § 1 </a:t>
            </a:r>
            <a:r>
              <a:rPr lang="pl-PL" b="1" dirty="0" err="1" smtClean="0"/>
              <a:t>pkt</a:t>
            </a:r>
            <a:r>
              <a:rPr lang="pl-PL" b="1" dirty="0" smtClean="0"/>
              <a:t> 1, za każdą godzinę pracy w święto.</a:t>
            </a:r>
          </a:p>
          <a:p>
            <a:r>
              <a:rPr lang="pl-PL" b="1" dirty="0" smtClean="0"/>
              <a:t>§ 4. Do pracy w święto przypadające w niedzielę stosuje się przepisy dotyczące pracy w niedzielę.</a:t>
            </a:r>
          </a:p>
          <a:p>
            <a:pPr>
              <a:buNone/>
            </a:pP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Praca w porze nocnej</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pl-PL" b="1" dirty="0" smtClean="0"/>
              <a:t>Art. 151</a:t>
            </a:r>
            <a:r>
              <a:rPr lang="pl-PL" b="1" baseline="30000" dirty="0" smtClean="0"/>
              <a:t>7</a:t>
            </a:r>
            <a:r>
              <a:rPr lang="pl-PL" b="1" dirty="0" smtClean="0"/>
              <a:t>. § 1. Pora nocna obejmuje 8 godzin między godzinami 21.00 a 7.00.</a:t>
            </a:r>
          </a:p>
          <a:p>
            <a:r>
              <a:rPr lang="pl-PL" b="1" dirty="0" smtClean="0"/>
              <a:t>§ 2. Pracownik, którego rozkład czasu pracy obejmuje w każdej dobie co najmniej 3 godziny pracy w porze nocnej lub którego co najmniej 1/4 czasu pracy w okresie rozliczeniowym przypada na porę nocną, jest pracującym w nocy.</a:t>
            </a:r>
          </a:p>
          <a:p>
            <a:r>
              <a:rPr lang="pl-PL" b="1" dirty="0" smtClean="0"/>
              <a:t>§ 3. Czas pracy pracującego w nocy nie może przekraczać 8 godzin na dobę, jeżeli wykonuje prace szczególnie niebezpieczne albo związane z dużym wysiłkiem fizycznym lub umysłowym.</a:t>
            </a:r>
          </a:p>
          <a:p>
            <a:r>
              <a:rPr lang="pl-PL" b="1" dirty="0" smtClean="0"/>
              <a:t>Art. 151</a:t>
            </a:r>
            <a:r>
              <a:rPr lang="pl-PL" b="1" baseline="30000" dirty="0" smtClean="0"/>
              <a:t>8</a:t>
            </a:r>
            <a:r>
              <a:rPr lang="pl-PL" b="1" dirty="0" smtClean="0"/>
              <a:t>. § 1. Pracownikowi wykonującemu pracę w porze nocnej przysługuje dodatek do wynagrodzenia za każdą godzinę pracy w porze nocnej w wysokości 20 % stawki godzinowej wynikającej z minimalnego wynagrodzenia za pracę, ustalanego na podstawie odrębnych przepisów.</a:t>
            </a:r>
          </a:p>
          <a:p>
            <a:pPr>
              <a:buNone/>
            </a:pP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88641"/>
            <a:ext cx="7918648" cy="288031"/>
          </a:xfrm>
        </p:spPr>
        <p:txBody>
          <a:bodyPr>
            <a:normAutofit fontScale="90000"/>
          </a:bodyPr>
          <a:lstStyle/>
          <a:p>
            <a:endParaRPr lang="pl-PL" dirty="0"/>
          </a:p>
        </p:txBody>
      </p:sp>
      <p:sp>
        <p:nvSpPr>
          <p:cNvPr id="3" name="Podtytuł 2"/>
          <p:cNvSpPr>
            <a:spLocks noGrp="1"/>
          </p:cNvSpPr>
          <p:nvPr>
            <p:ph type="subTitle" idx="1"/>
          </p:nvPr>
        </p:nvSpPr>
        <p:spPr>
          <a:xfrm>
            <a:off x="539552" y="332656"/>
            <a:ext cx="7992888" cy="626469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pl-PL" b="1" dirty="0" smtClean="0">
                <a:solidFill>
                  <a:schemeClr val="tx1"/>
                </a:solidFill>
              </a:rPr>
              <a:t>Art. 151</a:t>
            </a:r>
            <a:r>
              <a:rPr lang="pl-PL" b="1" baseline="30000" dirty="0" smtClean="0">
                <a:solidFill>
                  <a:schemeClr val="tx1"/>
                </a:solidFill>
              </a:rPr>
              <a:t>4</a:t>
            </a:r>
            <a:r>
              <a:rPr lang="pl-PL" b="1" dirty="0" smtClean="0">
                <a:solidFill>
                  <a:schemeClr val="tx1"/>
                </a:solidFill>
              </a:rPr>
              <a:t>. [Praca kadry zarządzającej] </a:t>
            </a:r>
            <a:endParaRPr lang="pl-PL" dirty="0" smtClean="0">
              <a:solidFill>
                <a:schemeClr val="tx1"/>
              </a:solidFill>
            </a:endParaRPr>
          </a:p>
          <a:p>
            <a:pPr algn="just"/>
            <a:r>
              <a:rPr lang="pl-PL" dirty="0" smtClean="0">
                <a:solidFill>
                  <a:schemeClr val="tx1"/>
                </a:solidFill>
              </a:rPr>
              <a:t>§ 1. Pracownicy </a:t>
            </a:r>
            <a:r>
              <a:rPr lang="pl-PL" b="1" dirty="0" smtClean="0">
                <a:solidFill>
                  <a:srgbClr val="FF0000"/>
                </a:solidFill>
              </a:rPr>
              <a:t>zarządzający w imieniu pracodawcy</a:t>
            </a:r>
            <a:r>
              <a:rPr lang="pl-PL" dirty="0" smtClean="0">
                <a:solidFill>
                  <a:schemeClr val="tx1"/>
                </a:solidFill>
              </a:rPr>
              <a:t> zakładem pracy i </a:t>
            </a:r>
            <a:r>
              <a:rPr lang="pl-PL" b="1" dirty="0" smtClean="0">
                <a:solidFill>
                  <a:srgbClr val="FF0000"/>
                </a:solidFill>
              </a:rPr>
              <a:t>kierownicy wyodrębnionych komórek organizacyjnych </a:t>
            </a:r>
            <a:r>
              <a:rPr lang="pl-PL" dirty="0" smtClean="0">
                <a:solidFill>
                  <a:schemeClr val="tx1"/>
                </a:solidFill>
              </a:rPr>
              <a:t>wykonują, w razie konieczności, pracę poza normalnymi godzinami pracy </a:t>
            </a:r>
            <a:r>
              <a:rPr lang="pl-PL" u="sng" dirty="0" smtClean="0">
                <a:solidFill>
                  <a:schemeClr val="tx1"/>
                </a:solidFill>
              </a:rPr>
              <a:t>bez prawa do wynagrodzenia</a:t>
            </a:r>
            <a:r>
              <a:rPr lang="pl-PL" dirty="0" smtClean="0">
                <a:solidFill>
                  <a:schemeClr val="tx1"/>
                </a:solidFill>
              </a:rPr>
              <a:t> oraz dodatku z tytułu pracy w godzinach nadliczbowych, z zastrzeżeniem § 2.</a:t>
            </a:r>
          </a:p>
          <a:p>
            <a:pPr algn="just"/>
            <a:r>
              <a:rPr lang="pl-PL" dirty="0" smtClean="0">
                <a:solidFill>
                  <a:schemeClr val="tx1"/>
                </a:solidFill>
              </a:rPr>
              <a:t>§ 2. Kierownikom wyodrębnionych komórek organizacyjnych za pracę w godzinach nadliczbowych przypadających w niedzielę i święto przysługuje prawo do wynagrodzenia oraz dodatku z tytułu pracy w godzinach nadliczbowych w wysokości określonej w art. 151</a:t>
            </a:r>
            <a:r>
              <a:rPr lang="pl-PL" baseline="30000" dirty="0" smtClean="0">
                <a:solidFill>
                  <a:schemeClr val="tx1"/>
                </a:solidFill>
              </a:rPr>
              <a:t>1</a:t>
            </a:r>
            <a:r>
              <a:rPr lang="pl-PL" dirty="0" smtClean="0">
                <a:solidFill>
                  <a:schemeClr val="tx1"/>
                </a:solidFill>
              </a:rPr>
              <a:t> § 1, jeżeli w zamian za pracę w takim dniu nie otrzymali innego dnia wolnego od pracy. </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130026"/>
          </a:xfrm>
        </p:spPr>
        <p:txBody>
          <a:bodyPr>
            <a:normAutofit fontScale="90000"/>
          </a:bodyPr>
          <a:lstStyle/>
          <a:p>
            <a:endParaRPr lang="pl-PL" dirty="0"/>
          </a:p>
        </p:txBody>
      </p:sp>
      <p:sp>
        <p:nvSpPr>
          <p:cNvPr id="3" name="Symbol zastępczy zawartości 2"/>
          <p:cNvSpPr>
            <a:spLocks noGrp="1"/>
          </p:cNvSpPr>
          <p:nvPr>
            <p:ph idx="1"/>
          </p:nvPr>
        </p:nvSpPr>
        <p:spPr>
          <a:xfrm>
            <a:off x="323528" y="620688"/>
            <a:ext cx="8363272" cy="5904656"/>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b="1" dirty="0" smtClean="0"/>
              <a:t>Art. 128. [Definicje] </a:t>
            </a:r>
            <a:endParaRPr lang="pl-PL" dirty="0" smtClean="0"/>
          </a:p>
          <a:p>
            <a:pPr>
              <a:buNone/>
            </a:pPr>
            <a:r>
              <a:rPr lang="pl-PL" dirty="0" smtClean="0"/>
              <a:t>§ 2. Ilekroć w przepisach działu jest mowa o:</a:t>
            </a:r>
          </a:p>
          <a:p>
            <a:pPr>
              <a:buNone/>
            </a:pPr>
            <a:r>
              <a:rPr lang="pl-PL" dirty="0" smtClean="0"/>
              <a:t>pkt2) </a:t>
            </a:r>
          </a:p>
          <a:p>
            <a:pPr>
              <a:buNone/>
            </a:pPr>
            <a:r>
              <a:rPr lang="pl-PL" dirty="0" smtClean="0"/>
              <a:t>pracownikach zarządzających w imieniu pracodawcy zakładem pracy - należy przez to rozumieć pracowników kierujących jednoosobowo zakładem pracy i ich zastępców lub pracowników wchodzących w skład kolegialnego organu zarządzającego zakładem pracy oraz głównych księgowych.</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88641"/>
            <a:ext cx="7918648" cy="144015"/>
          </a:xfrm>
        </p:spPr>
        <p:txBody>
          <a:bodyPr>
            <a:normAutofit fontScale="90000"/>
          </a:bodyPr>
          <a:lstStyle/>
          <a:p>
            <a:endParaRPr lang="pl-PL" dirty="0"/>
          </a:p>
        </p:txBody>
      </p:sp>
      <p:sp>
        <p:nvSpPr>
          <p:cNvPr id="3" name="Podtytuł 2"/>
          <p:cNvSpPr>
            <a:spLocks noGrp="1"/>
          </p:cNvSpPr>
          <p:nvPr>
            <p:ph type="subTitle" idx="1"/>
          </p:nvPr>
        </p:nvSpPr>
        <p:spPr>
          <a:xfrm>
            <a:off x="683568" y="548680"/>
            <a:ext cx="7848872" cy="6048672"/>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pl-PL" b="1" dirty="0" smtClean="0">
                <a:solidFill>
                  <a:schemeClr val="tx1"/>
                </a:solidFill>
              </a:rPr>
              <a:t>Art. 151</a:t>
            </a:r>
            <a:r>
              <a:rPr lang="pl-PL" b="1" baseline="30000" dirty="0" smtClean="0">
                <a:solidFill>
                  <a:schemeClr val="tx1"/>
                </a:solidFill>
              </a:rPr>
              <a:t>5</a:t>
            </a:r>
            <a:r>
              <a:rPr lang="pl-PL" b="1" dirty="0" smtClean="0">
                <a:solidFill>
                  <a:schemeClr val="tx1"/>
                </a:solidFill>
              </a:rPr>
              <a:t>. [Dyżur] </a:t>
            </a:r>
            <a:endParaRPr lang="pl-PL" dirty="0" smtClean="0">
              <a:solidFill>
                <a:schemeClr val="tx1"/>
              </a:solidFill>
            </a:endParaRPr>
          </a:p>
          <a:p>
            <a:pPr algn="just"/>
            <a:r>
              <a:rPr lang="pl-PL" dirty="0" smtClean="0">
                <a:solidFill>
                  <a:schemeClr val="tx1"/>
                </a:solidFill>
              </a:rPr>
              <a:t>§ 1. Pracodawca może zobowiązać pracownika do pozostawania poza normalnymi godzinami pracy w gotowości do wykonywania pracy wynikającej z umowy o pracę w zakładzie pracy lub w innym miejscu wyznaczonym przez pracodawcę (dyżur).</a:t>
            </a:r>
          </a:p>
          <a:p>
            <a:pPr algn="just"/>
            <a:r>
              <a:rPr lang="pl-PL" dirty="0" smtClean="0">
                <a:solidFill>
                  <a:schemeClr val="tx1"/>
                </a:solidFill>
              </a:rPr>
              <a:t>§ 2. </a:t>
            </a:r>
            <a:r>
              <a:rPr lang="pl-PL" b="1" dirty="0" smtClean="0">
                <a:solidFill>
                  <a:srgbClr val="FF0000"/>
                </a:solidFill>
              </a:rPr>
              <a:t>Czasu dyżuru </a:t>
            </a:r>
            <a:r>
              <a:rPr lang="pl-PL" dirty="0" smtClean="0">
                <a:solidFill>
                  <a:schemeClr val="tx1"/>
                </a:solidFill>
              </a:rPr>
              <a:t>nie wlicza się do czasu pracy, jeżeli podczas dyżuru pracownik nie wykonywał pracy. Czas pełnienia dyżuru nie może naruszać prawa pracownika do odpoczynku, o którym mowa w art. 132 i 133. </a:t>
            </a:r>
          </a:p>
          <a:p>
            <a:pPr algn="just"/>
            <a:r>
              <a:rPr lang="pl-PL" dirty="0" smtClean="0">
                <a:solidFill>
                  <a:schemeClr val="tx1"/>
                </a:solidFill>
              </a:rPr>
              <a:t>§ 3. Za czas dyżuru, z wyjątkiem dyżuru pełnionego w domu, pracownikowi przysługuje czas wolny od pracy w wymiarze odpowiadającym długości dyżuru, a w razie braku możliwości udzielenia czasu wolnego - wynagrodzenie wynikające z jego osobistego zaszeregowania, określonego stawką godzinową lub miesięczną, a jeżeli taki składnik wynagrodzenia nie został wyodrębniony przy określaniu warunków wynagradzania - 60% wynagrodzenia.</a:t>
            </a:r>
          </a:p>
          <a:p>
            <a:pPr algn="just"/>
            <a:r>
              <a:rPr lang="pl-PL" dirty="0" smtClean="0">
                <a:solidFill>
                  <a:schemeClr val="tx1"/>
                </a:solidFill>
              </a:rPr>
              <a:t>§ 4. Przepisu § 2 zdanie drugie oraz § 3 nie stosuje się do pracowników zarządzających w imieniu pracodawcy zakładem pracy.</a:t>
            </a:r>
          </a:p>
          <a:p>
            <a:pPr algn="just"/>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Dyżur</a:t>
            </a:r>
            <a:endParaRPr lang="pl-PL" dirty="0"/>
          </a:p>
        </p:txBody>
      </p:sp>
      <p:sp>
        <p:nvSpPr>
          <p:cNvPr id="3" name="Symbol zastępczy zawartości 2"/>
          <p:cNvSpPr>
            <a:spLocks noGrp="1"/>
          </p:cNvSpPr>
          <p:nvPr>
            <p:ph idx="1"/>
          </p:nvPr>
        </p:nvSpPr>
        <p:spPr/>
        <p:txBody>
          <a:bodyPr>
            <a:normAutofit fontScale="77500" lnSpcReduction="20000"/>
          </a:bodyPr>
          <a:lstStyle/>
          <a:p>
            <a:r>
              <a:rPr lang="pl-PL" b="1" dirty="0" smtClean="0"/>
              <a:t>Ponieważ celem dyżuru jest gotowość podjęcia pracy na żądanie pracodawcy, to – jeżeli dotyczyłoby to pracy w godzinach nadliczbowych – nie można żądać pełnienia dyżuru przez pracowników, wobec których obowiązują zakazy pracy w godzinach nadliczbowych.</a:t>
            </a:r>
          </a:p>
          <a:p>
            <a:r>
              <a:rPr lang="pl-PL" b="1" dirty="0" smtClean="0"/>
              <a:t>Z tego samego względu pracodawca może żądać dyżurowania w niedzielę i święto tylko wtedy, gdy jest dopuszczalna praca w te dni (art. 151</a:t>
            </a:r>
            <a:r>
              <a:rPr lang="pl-PL" b="1" baseline="30000" dirty="0" smtClean="0"/>
              <a:t>10</a:t>
            </a:r>
            <a:r>
              <a:rPr lang="pl-PL" b="1" dirty="0" smtClean="0"/>
              <a:t> </a:t>
            </a:r>
            <a:r>
              <a:rPr lang="pl-PL" b="1" dirty="0" err="1" smtClean="0"/>
              <a:t>k.p</a:t>
            </a:r>
            <a:r>
              <a:rPr lang="pl-PL" b="1" dirty="0" smtClean="0"/>
              <a:t>.).</a:t>
            </a:r>
          </a:p>
          <a:p>
            <a:r>
              <a:rPr lang="pl-PL" b="1" dirty="0" smtClean="0"/>
              <a:t>Wymiar dyżuru nie może kolidować z prawem pracownika do dobowego i tygodniowego odpoczynku. Jeżeli np. pracownik pracował danej doby przez 8 godzin, to z uwagi na jedenastogodzinny odpoczynek nie może dyżurować dłużej niż przez 5 godzin.</a:t>
            </a:r>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04665"/>
            <a:ext cx="7918648" cy="792087"/>
          </a:xfrm>
        </p:spPr>
        <p:txBody>
          <a:bodyPr/>
          <a:lstStyle/>
          <a:p>
            <a:r>
              <a:rPr lang="pl-PL" dirty="0" smtClean="0"/>
              <a:t>Pojęcie czasu pracy</a:t>
            </a:r>
            <a:endParaRPr lang="pl-PL" dirty="0"/>
          </a:p>
        </p:txBody>
      </p:sp>
      <p:sp>
        <p:nvSpPr>
          <p:cNvPr id="3" name="Podtytuł 2"/>
          <p:cNvSpPr>
            <a:spLocks noGrp="1"/>
          </p:cNvSpPr>
          <p:nvPr>
            <p:ph type="subTitle" idx="1"/>
          </p:nvPr>
        </p:nvSpPr>
        <p:spPr>
          <a:xfrm>
            <a:off x="827584" y="1340768"/>
            <a:ext cx="7776864" cy="5112568"/>
          </a:xfrm>
        </p:spPr>
        <p:txBody>
          <a:bodyPr>
            <a:normAutofit/>
          </a:bodyPr>
          <a:lstStyle/>
          <a:p>
            <a:pPr algn="just"/>
            <a:r>
              <a:rPr lang="pl-PL" dirty="0" smtClean="0">
                <a:solidFill>
                  <a:schemeClr val="tx1"/>
                </a:solidFill>
              </a:rPr>
              <a:t>na pracodawcy ciąży obowiązek właściwego organizowania czasu pracy (art. 94 </a:t>
            </a:r>
            <a:r>
              <a:rPr lang="pl-PL" dirty="0" err="1" smtClean="0">
                <a:solidFill>
                  <a:schemeClr val="tx1"/>
                </a:solidFill>
              </a:rPr>
              <a:t>pkt</a:t>
            </a:r>
            <a:r>
              <a:rPr lang="pl-PL" dirty="0" smtClean="0">
                <a:solidFill>
                  <a:schemeClr val="tx1"/>
                </a:solidFill>
              </a:rPr>
              <a:t> 2 </a:t>
            </a:r>
            <a:r>
              <a:rPr lang="pl-PL" dirty="0" err="1" smtClean="0">
                <a:solidFill>
                  <a:schemeClr val="tx1"/>
                </a:solidFill>
              </a:rPr>
              <a:t>k.p</a:t>
            </a:r>
            <a:r>
              <a:rPr lang="pl-PL" dirty="0" smtClean="0">
                <a:solidFill>
                  <a:schemeClr val="tx1"/>
                </a:solidFill>
              </a:rPr>
              <a:t>.), co polega na:</a:t>
            </a:r>
          </a:p>
          <a:p>
            <a:pPr marL="514350" indent="-514350" algn="just">
              <a:buAutoNum type="alphaLcPeriod"/>
            </a:pPr>
            <a:r>
              <a:rPr lang="pl-PL" dirty="0" smtClean="0">
                <a:solidFill>
                  <a:schemeClr val="tx1"/>
                </a:solidFill>
              </a:rPr>
              <a:t>ustalaniu wymiaru czasu pracy,</a:t>
            </a:r>
          </a:p>
          <a:p>
            <a:pPr marL="514350" indent="-514350" algn="just">
              <a:buAutoNum type="alphaLcPeriod"/>
            </a:pPr>
            <a:r>
              <a:rPr lang="pl-PL" dirty="0" smtClean="0">
                <a:solidFill>
                  <a:schemeClr val="tx1"/>
                </a:solidFill>
              </a:rPr>
              <a:t>sporządzaniu indywidualnych rozkładów czasu pracy,</a:t>
            </a:r>
          </a:p>
          <a:p>
            <a:pPr marL="514350" indent="-514350" algn="just">
              <a:buAutoNum type="alphaLcPeriod"/>
            </a:pPr>
            <a:r>
              <a:rPr lang="pl-PL" dirty="0" smtClean="0">
                <a:solidFill>
                  <a:schemeClr val="tx1"/>
                </a:solidFill>
              </a:rPr>
              <a:t>rozliczaniu czasu przepracowanego przy przestrzeganiu norm czasu pracy i okresów odpoczynku</a:t>
            </a:r>
            <a:endParaRPr lang="pl-PL"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332657"/>
            <a:ext cx="7990656" cy="792087"/>
          </a:xfrm>
        </p:spPr>
        <p:txBody>
          <a:bodyPr>
            <a:normAutofit fontScale="90000"/>
          </a:bodyPr>
          <a:lstStyle/>
          <a:p>
            <a:r>
              <a:rPr lang="pl-PL" dirty="0" smtClean="0"/>
              <a:t>Praca zmianowa, </a:t>
            </a:r>
            <a:br>
              <a:rPr lang="pl-PL" dirty="0" smtClean="0"/>
            </a:br>
            <a:r>
              <a:rPr lang="pl-PL" dirty="0" smtClean="0"/>
              <a:t>pracownicy zarządzający</a:t>
            </a:r>
            <a:endParaRPr lang="pl-PL" dirty="0"/>
          </a:p>
        </p:txBody>
      </p:sp>
      <p:sp>
        <p:nvSpPr>
          <p:cNvPr id="3" name="Podtytuł 2"/>
          <p:cNvSpPr>
            <a:spLocks noGrp="1"/>
          </p:cNvSpPr>
          <p:nvPr>
            <p:ph type="subTitle" idx="1"/>
          </p:nvPr>
        </p:nvSpPr>
        <p:spPr>
          <a:xfrm>
            <a:off x="611560" y="1628800"/>
            <a:ext cx="7848872" cy="4824536"/>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pl-PL" dirty="0" smtClean="0">
                <a:solidFill>
                  <a:schemeClr val="tx1"/>
                </a:solidFill>
              </a:rPr>
              <a:t>art. 128 § 2. Ilekroć w przepisach działu jest mowa o:</a:t>
            </a:r>
          </a:p>
          <a:p>
            <a:pPr algn="just"/>
            <a:r>
              <a:rPr lang="pl-PL" dirty="0" smtClean="0">
                <a:solidFill>
                  <a:schemeClr val="tx1"/>
                </a:solidFill>
              </a:rPr>
              <a:t>1) </a:t>
            </a:r>
            <a:r>
              <a:rPr lang="pl-PL" dirty="0" smtClean="0">
                <a:solidFill>
                  <a:srgbClr val="FF0000"/>
                </a:solidFill>
              </a:rPr>
              <a:t>pracy zmianowej </a:t>
            </a:r>
            <a:r>
              <a:rPr lang="pl-PL" dirty="0" smtClean="0">
                <a:solidFill>
                  <a:schemeClr val="tx1"/>
                </a:solidFill>
              </a:rPr>
              <a:t>- należy przez to rozumieć wykonywanie pracy według ustalonego </a:t>
            </a:r>
            <a:r>
              <a:rPr lang="pl-PL" dirty="0" smtClean="0">
                <a:solidFill>
                  <a:srgbClr val="FF0000"/>
                </a:solidFill>
              </a:rPr>
              <a:t>rozkładu czasu </a:t>
            </a:r>
            <a:r>
              <a:rPr lang="pl-PL" dirty="0" smtClean="0">
                <a:solidFill>
                  <a:schemeClr val="tx1"/>
                </a:solidFill>
              </a:rPr>
              <a:t>pracy przewidującego zmianę pory wykonywania pracy przez poszczególnych pracowników po upływie określonej liczby godzin, dni lub tygodni; </a:t>
            </a:r>
          </a:p>
          <a:p>
            <a:pPr algn="just"/>
            <a:r>
              <a:rPr lang="pl-PL" dirty="0" smtClean="0">
                <a:solidFill>
                  <a:schemeClr val="tx1"/>
                </a:solidFill>
              </a:rPr>
              <a:t>2) </a:t>
            </a:r>
            <a:r>
              <a:rPr lang="pl-PL" dirty="0" smtClean="0">
                <a:solidFill>
                  <a:srgbClr val="FF0000"/>
                </a:solidFill>
              </a:rPr>
              <a:t>pracownikach zarządzających w imieniu pracodawcy zakładem pracy </a:t>
            </a:r>
            <a:r>
              <a:rPr lang="pl-PL" dirty="0" smtClean="0">
                <a:solidFill>
                  <a:schemeClr val="tx1"/>
                </a:solidFill>
              </a:rPr>
              <a:t>- należy przez to rozumieć pracowników kierujących jednoosobowo zakładem pracy i ich zastępców lub pracowników wchodzących w skład kolegialnego organu zarządzającego zakładem pracy oraz głównych księgowych.</a:t>
            </a:r>
            <a:endParaRPr lang="pl-PL"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Doba pracownicza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smtClean="0"/>
              <a:t>Pojęcie doby  częściowo odpowiada dobie kalendarzowej. </a:t>
            </a:r>
          </a:p>
          <a:p>
            <a:r>
              <a:rPr lang="pl-PL" b="1" dirty="0" smtClean="0"/>
              <a:t>Liczy ona 24 godziny ale nie zaczyna się o godzinie 0.00, lecz o godzinie, w której pracownik rozpoczyna pracę zgodnie z obowiązującym go rozkładem czasu pracy.</a:t>
            </a:r>
          </a:p>
          <a:p>
            <a:r>
              <a:rPr lang="pl-PL" b="1" dirty="0" smtClean="0"/>
              <a:t> Rozkład czasu pracy u danego pracodawcy może być zróżnicowany dla poszczególnych grup pracowniczych, dlatego dla nich doba rozpoczyna się o różnych godzinach.</a:t>
            </a: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60649"/>
            <a:ext cx="7846640" cy="864095"/>
          </a:xfrm>
        </p:spPr>
        <p:txBody>
          <a:bodyPr>
            <a:normAutofit/>
          </a:bodyPr>
          <a:lstStyle/>
          <a:p>
            <a:r>
              <a:rPr lang="pl-PL" b="1" dirty="0" smtClean="0"/>
              <a:t>Doba pracownicza- </a:t>
            </a:r>
            <a:r>
              <a:rPr lang="pl-PL" b="1" dirty="0" err="1" smtClean="0"/>
              <a:t>cd</a:t>
            </a:r>
            <a:r>
              <a:rPr lang="pl-PL" b="1" dirty="0" smtClean="0"/>
              <a:t>.</a:t>
            </a:r>
            <a:endParaRPr lang="pl-PL" dirty="0"/>
          </a:p>
        </p:txBody>
      </p:sp>
      <p:sp>
        <p:nvSpPr>
          <p:cNvPr id="3" name="Podtytuł 2"/>
          <p:cNvSpPr>
            <a:spLocks noGrp="1"/>
          </p:cNvSpPr>
          <p:nvPr>
            <p:ph type="subTitle" idx="1"/>
          </p:nvPr>
        </p:nvSpPr>
        <p:spPr>
          <a:xfrm>
            <a:off x="683568" y="1196752"/>
            <a:ext cx="7560840" cy="5256584"/>
          </a:xfrm>
        </p:spPr>
        <p:txBody>
          <a:bodyPr/>
          <a:lstStyle/>
          <a:p>
            <a:pPr algn="just"/>
            <a:endParaRPr lang="pl-PL" b="1" dirty="0" smtClean="0"/>
          </a:p>
          <a:p>
            <a:pPr algn="just"/>
            <a:endParaRPr lang="pl-PL" b="1" dirty="0" smtClean="0"/>
          </a:p>
          <a:p>
            <a:pPr algn="just"/>
            <a:r>
              <a:rPr lang="pl-PL" b="1" dirty="0" smtClean="0">
                <a:solidFill>
                  <a:schemeClr val="tx1"/>
                </a:solidFill>
              </a:rPr>
              <a:t>Doba odpoczynku niedzielnego (art. 133 § 3 </a:t>
            </a:r>
            <a:r>
              <a:rPr lang="pl-PL" b="1" dirty="0" err="1" smtClean="0">
                <a:solidFill>
                  <a:schemeClr val="tx1"/>
                </a:solidFill>
              </a:rPr>
              <a:t>k.p</a:t>
            </a:r>
            <a:r>
              <a:rPr lang="pl-PL" b="1" dirty="0" smtClean="0">
                <a:solidFill>
                  <a:schemeClr val="tx1"/>
                </a:solidFill>
              </a:rPr>
              <a:t>.) oraz doba pracy w niedzielę lub święto (art. 151</a:t>
            </a:r>
            <a:r>
              <a:rPr lang="pl-PL" b="1" baseline="30000" dirty="0" smtClean="0">
                <a:solidFill>
                  <a:schemeClr val="tx1"/>
                </a:solidFill>
              </a:rPr>
              <a:t>9</a:t>
            </a:r>
            <a:r>
              <a:rPr lang="pl-PL" b="1" dirty="0" smtClean="0">
                <a:solidFill>
                  <a:schemeClr val="tx1"/>
                </a:solidFill>
              </a:rPr>
              <a:t> § 2 </a:t>
            </a:r>
            <a:r>
              <a:rPr lang="pl-PL" b="1" dirty="0" err="1" smtClean="0">
                <a:solidFill>
                  <a:schemeClr val="tx1"/>
                </a:solidFill>
              </a:rPr>
              <a:t>k.p</a:t>
            </a:r>
            <a:r>
              <a:rPr lang="pl-PL" b="1" dirty="0" smtClean="0">
                <a:solidFill>
                  <a:schemeClr val="tx1"/>
                </a:solidFill>
              </a:rPr>
              <a:t>.) rozpoczynają się o godzinie 6.00 w tych dniach, chyba że u danego pracodawcy została ustalona inna godzina.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778098"/>
          </a:xfrm>
        </p:spPr>
        <p:txBody>
          <a:bodyPr/>
          <a:lstStyle/>
          <a:p>
            <a:r>
              <a:rPr lang="pl-PL" b="1" dirty="0" smtClean="0"/>
              <a:t>Doba pracownicza- </a:t>
            </a:r>
            <a:r>
              <a:rPr lang="pl-PL" b="1" dirty="0" err="1" smtClean="0"/>
              <a:t>cd</a:t>
            </a:r>
            <a:r>
              <a:rPr lang="pl-PL" b="1" dirty="0" smtClean="0"/>
              <a:t>.</a:t>
            </a:r>
            <a:endParaRPr lang="pl-PL" dirty="0"/>
          </a:p>
        </p:txBody>
      </p:sp>
      <p:sp>
        <p:nvSpPr>
          <p:cNvPr id="3" name="Symbol zastępczy zawartości 2"/>
          <p:cNvSpPr>
            <a:spLocks noGrp="1"/>
          </p:cNvSpPr>
          <p:nvPr>
            <p:ph idx="1"/>
          </p:nvPr>
        </p:nvSpPr>
        <p:spPr>
          <a:xfrm>
            <a:off x="467544" y="1196752"/>
            <a:ext cx="8219256" cy="4929411"/>
          </a:xfrm>
        </p:spPr>
        <p:txBody>
          <a:bodyPr/>
          <a:lstStyle/>
          <a:p>
            <a:r>
              <a:rPr lang="pl-PL" b="1" dirty="0" smtClean="0"/>
              <a:t>Doba służy do określenia, ile godzin w jej czasie pracownik powinien pracować (8 godzin w podstawowym czasie pracy, a ile odpoczywać (art. 132 </a:t>
            </a:r>
            <a:r>
              <a:rPr lang="pl-PL" b="1" dirty="0" err="1" smtClean="0"/>
              <a:t>k.p</a:t>
            </a:r>
            <a:r>
              <a:rPr lang="pl-PL" b="1" dirty="0" smtClean="0"/>
              <a:t>.).</a:t>
            </a:r>
          </a:p>
          <a:p>
            <a:r>
              <a:rPr lang="pl-PL" b="1" dirty="0" smtClean="0"/>
              <a:t> Przekroczenie dobowej normy czasu pracy uprawnia pracownika do dodatkowego wynagrodzenia z tytułu pracy w godzinach nadliczbowych.</a:t>
            </a:r>
            <a:endParaRPr lang="pl-PL" dirty="0" smtClean="0"/>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2971</Words>
  <Application>Microsoft Office PowerPoint</Application>
  <PresentationFormat>Pokaz na ekranie (4:3)</PresentationFormat>
  <Paragraphs>199</Paragraphs>
  <Slides>47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47</vt:i4>
      </vt:variant>
    </vt:vector>
  </HeadingPairs>
  <TitlesOfParts>
    <vt:vector size="50" baseType="lpstr">
      <vt:lpstr>Arial</vt:lpstr>
      <vt:lpstr>Calibri</vt:lpstr>
      <vt:lpstr>Motyw pakietu Office</vt:lpstr>
      <vt:lpstr>wykład z zakresu prawa pracy dla aplikantów radcowskich temat 4 (wykładowca – SSA Marek Procek)  </vt:lpstr>
      <vt:lpstr>Pojęcie czasu pracy, doby pracowniczej, tygodnia</vt:lpstr>
      <vt:lpstr>Pojęcie czasu pracy</vt:lpstr>
      <vt:lpstr>Prezentacja programu PowerPoint</vt:lpstr>
      <vt:lpstr>Pojęcie czasu pracy</vt:lpstr>
      <vt:lpstr>Praca zmianowa,  pracownicy zarządzający</vt:lpstr>
      <vt:lpstr>Doba pracownicza</vt:lpstr>
      <vt:lpstr>Doba pracownicza- cd.</vt:lpstr>
      <vt:lpstr>Doba pracownicza- cd.</vt:lpstr>
      <vt:lpstr>Tydzień pracowniczy</vt:lpstr>
      <vt:lpstr>Okres rozliczeniowy</vt:lpstr>
      <vt:lpstr>Normy czasu pracy</vt:lpstr>
      <vt:lpstr>Normy czasu pracy- system podstawowy</vt:lpstr>
      <vt:lpstr>Wymiar czasu pracy</vt:lpstr>
      <vt:lpstr>Wymiar czasu pracy</vt:lpstr>
      <vt:lpstr>Wymiar czasu pracy - wrzesień 2020</vt:lpstr>
      <vt:lpstr>Okresy odpoczynku</vt:lpstr>
      <vt:lpstr>Okresy odpoczynku</vt:lpstr>
      <vt:lpstr>Okresy odpoczynku</vt:lpstr>
      <vt:lpstr>Okresy odpoczynku</vt:lpstr>
      <vt:lpstr>Okresy odpoczynku</vt:lpstr>
      <vt:lpstr>Systemy i rozkłady czasu pracy (równoważny)</vt:lpstr>
      <vt:lpstr>zadaniowy czas pracy</vt:lpstr>
      <vt:lpstr>Prezentacja programu PowerPoint</vt:lpstr>
      <vt:lpstr>Prezentacja programu PowerPoint</vt:lpstr>
      <vt:lpstr>Prezentacja programu PowerPoint</vt:lpstr>
      <vt:lpstr>Prezentacja programu PowerPoint</vt:lpstr>
      <vt:lpstr>Prezentacja programu PowerPoint</vt:lpstr>
      <vt:lpstr>praca w godzinach nadliczbowych</vt:lpstr>
      <vt:lpstr>Prezentacja programu PowerPoint</vt:lpstr>
      <vt:lpstr>Prezentacja programu PowerPoint</vt:lpstr>
      <vt:lpstr>Prezentacja programu PowerPoint</vt:lpstr>
      <vt:lpstr>Praca w godzinach nadliczbowych</vt:lpstr>
      <vt:lpstr>Praca w godzinach nadliczbowych</vt:lpstr>
      <vt:lpstr>Praca w godzinach nadliczbowych</vt:lpstr>
      <vt:lpstr>Praca w godzinach nadliczbowych</vt:lpstr>
      <vt:lpstr>Prezentacja programu PowerPoint</vt:lpstr>
      <vt:lpstr>Praca w niedziele i święta </vt:lpstr>
      <vt:lpstr>Praca w niedziele i święta</vt:lpstr>
      <vt:lpstr>Praca w niedziele i święta</vt:lpstr>
      <vt:lpstr>Praca w niedziele i święta</vt:lpstr>
      <vt:lpstr>Praca w niedziele i święta</vt:lpstr>
      <vt:lpstr>Praca w porze nocnej</vt:lpstr>
      <vt:lpstr>Prezentacja programu PowerPoint</vt:lpstr>
      <vt:lpstr>Prezentacja programu PowerPoint</vt:lpstr>
      <vt:lpstr>Prezentacja programu PowerPoint</vt:lpstr>
      <vt:lpstr>Dyżur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 z zakresu prawa pracy dla aplikantów I roku – temat 5</dc:title>
  <dc:creator>test</dc:creator>
  <cp:lastModifiedBy>Ewelina Chwastecka</cp:lastModifiedBy>
  <cp:revision>121</cp:revision>
  <dcterms:created xsi:type="dcterms:W3CDTF">2015-08-27T12:05:31Z</dcterms:created>
  <dcterms:modified xsi:type="dcterms:W3CDTF">2020-09-03T12:52:27Z</dcterms:modified>
</cp:coreProperties>
</file>