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7559675" cy="11879263"/>
  <p:notesSz cx="7559675" cy="11879263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Slajd tytułow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66976" y="1944130"/>
            <a:ext cx="6425724" cy="4135743"/>
          </a:xfrm>
        </p:spPr>
        <p:txBody>
          <a:bodyPr anchor="b"/>
          <a:lstStyle>
            <a:lvl1pPr algn="ctr">
              <a:defRPr sz="495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944960" y="6239364"/>
            <a:ext cx="5669756" cy="2868071"/>
          </a:xfrm>
        </p:spPr>
        <p:txBody>
          <a:bodyPr/>
          <a:lstStyle>
            <a:lvl1pPr marL="0" indent="0" algn="ctr">
              <a:buNone/>
              <a:defRPr sz="2000"/>
            </a:lvl1pPr>
            <a:lvl2pPr marL="377967" indent="0" algn="ctr">
              <a:buNone/>
              <a:defRPr sz="1650"/>
            </a:lvl2pPr>
            <a:lvl3pPr marL="755934" indent="0" algn="ctr">
              <a:buNone/>
              <a:defRPr sz="1500"/>
            </a:lvl3pPr>
            <a:lvl4pPr marL="1133902" indent="0" algn="ctr">
              <a:buNone/>
              <a:defRPr sz="1300"/>
            </a:lvl4pPr>
            <a:lvl5pPr marL="1511869" indent="0" algn="ctr">
              <a:buNone/>
              <a:defRPr sz="1300"/>
            </a:lvl5pPr>
            <a:lvl6pPr marL="1889836" indent="0" algn="ctr">
              <a:buNone/>
              <a:defRPr sz="1300"/>
            </a:lvl6pPr>
            <a:lvl7pPr marL="2267803" indent="0" algn="ctr">
              <a:buNone/>
              <a:defRPr sz="1300"/>
            </a:lvl7pPr>
            <a:lvl8pPr marL="2645771" indent="0" algn="ctr">
              <a:buNone/>
              <a:defRPr sz="1300"/>
            </a:lvl8pPr>
            <a:lvl9pPr marL="3023738" indent="0" algn="ctr">
              <a:buNone/>
              <a:defRPr sz="1300"/>
            </a:lvl9pPr>
          </a:lstStyle>
          <a:p>
            <a:pPr>
              <a:defRPr/>
            </a:pPr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ytuł i tekst pionow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ytuł pionowy i teks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5409893" y="632461"/>
            <a:ext cx="1630055" cy="10067126"/>
          </a:xfrm>
        </p:spPr>
        <p:txBody>
          <a:bodyPr vert="eaVert"/>
          <a:lstStyle/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519728" y="632461"/>
            <a:ext cx="4795669" cy="10067126"/>
          </a:xfrm>
        </p:spPr>
        <p:txBody>
          <a:bodyPr vert="eaVert"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ytuł i zawartość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Nagłówek sekcji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15791" y="2961570"/>
            <a:ext cx="6520220" cy="4941442"/>
          </a:xfrm>
        </p:spPr>
        <p:txBody>
          <a:bodyPr anchor="b"/>
          <a:lstStyle>
            <a:lvl1pPr>
              <a:defRPr sz="495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15791" y="7949760"/>
            <a:ext cx="6520220" cy="259858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77967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wa elementy zawartości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519728" y="3162304"/>
            <a:ext cx="3212862" cy="7537283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827085" y="3162304"/>
            <a:ext cx="3212862" cy="7537283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Porównani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20712" y="632464"/>
            <a:ext cx="6520220" cy="2296108"/>
          </a:xfrm>
        </p:spPr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20713" y="2912070"/>
            <a:ext cx="3198096" cy="142716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67" indent="0">
              <a:buNone/>
              <a:defRPr sz="1650" b="1"/>
            </a:lvl2pPr>
            <a:lvl3pPr marL="755934" indent="0">
              <a:buNone/>
              <a:defRPr sz="1500" b="1"/>
            </a:lvl3pPr>
            <a:lvl4pPr marL="1133902" indent="0">
              <a:buNone/>
              <a:defRPr sz="1300" b="1"/>
            </a:lvl4pPr>
            <a:lvl5pPr marL="1511869" indent="0">
              <a:buNone/>
              <a:defRPr sz="1300" b="1"/>
            </a:lvl5pPr>
            <a:lvl6pPr marL="1889836" indent="0">
              <a:buNone/>
              <a:defRPr sz="1300" b="1"/>
            </a:lvl6pPr>
            <a:lvl7pPr marL="2267803" indent="0">
              <a:buNone/>
              <a:defRPr sz="1300" b="1"/>
            </a:lvl7pPr>
            <a:lvl8pPr marL="2645771" indent="0">
              <a:buNone/>
              <a:defRPr sz="1300" b="1"/>
            </a:lvl8pPr>
            <a:lvl9pPr marL="3023738" indent="0">
              <a:buNone/>
              <a:defRPr sz="1300" b="1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520713" y="4339231"/>
            <a:ext cx="3198096" cy="6382355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3827086" y="2912070"/>
            <a:ext cx="3213847" cy="142716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67" indent="0">
              <a:buNone/>
              <a:defRPr sz="1650" b="1"/>
            </a:lvl2pPr>
            <a:lvl3pPr marL="755934" indent="0">
              <a:buNone/>
              <a:defRPr sz="1500" b="1"/>
            </a:lvl3pPr>
            <a:lvl4pPr marL="1133902" indent="0">
              <a:buNone/>
              <a:defRPr sz="1300" b="1"/>
            </a:lvl4pPr>
            <a:lvl5pPr marL="1511869" indent="0">
              <a:buNone/>
              <a:defRPr sz="1300" b="1"/>
            </a:lvl5pPr>
            <a:lvl6pPr marL="1889836" indent="0">
              <a:buNone/>
              <a:defRPr sz="1300" b="1"/>
            </a:lvl6pPr>
            <a:lvl7pPr marL="2267803" indent="0">
              <a:buNone/>
              <a:defRPr sz="1300" b="1"/>
            </a:lvl7pPr>
            <a:lvl8pPr marL="2645771" indent="0">
              <a:buNone/>
              <a:defRPr sz="1300" b="1"/>
            </a:lvl8pPr>
            <a:lvl9pPr marL="3023738" indent="0">
              <a:buNone/>
              <a:defRPr sz="1300" b="1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6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3827086" y="4339231"/>
            <a:ext cx="3213847" cy="6382355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8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ylko tytu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4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Pust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3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Zawartość z podpisem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20712" y="791951"/>
            <a:ext cx="2438192" cy="2771828"/>
          </a:xfrm>
        </p:spPr>
        <p:txBody>
          <a:bodyPr anchor="b"/>
          <a:lstStyle>
            <a:lvl1pPr>
              <a:defRPr sz="265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3213847" y="1710397"/>
            <a:ext cx="3827085" cy="8441976"/>
          </a:xfrm>
        </p:spPr>
        <p:txBody>
          <a:bodyPr/>
          <a:lstStyle>
            <a:lvl1pPr>
              <a:defRPr sz="2650"/>
            </a:lvl1pPr>
            <a:lvl2pPr>
              <a:defRPr sz="2300"/>
            </a:lvl2pPr>
            <a:lvl3pPr>
              <a:defRPr sz="200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520712" y="3563779"/>
            <a:ext cx="2438192" cy="6602341"/>
          </a:xfrm>
        </p:spPr>
        <p:txBody>
          <a:bodyPr/>
          <a:lstStyle>
            <a:lvl1pPr marL="0" indent="0">
              <a:buNone/>
              <a:defRPr sz="1300"/>
            </a:lvl1pPr>
            <a:lvl2pPr marL="377967" indent="0">
              <a:buNone/>
              <a:defRPr sz="1150"/>
            </a:lvl2pPr>
            <a:lvl3pPr marL="755934" indent="0">
              <a:buNone/>
              <a:defRPr sz="1000"/>
            </a:lvl3pPr>
            <a:lvl4pPr marL="1133902" indent="0">
              <a:buNone/>
              <a:defRPr sz="850"/>
            </a:lvl4pPr>
            <a:lvl5pPr marL="1511869" indent="0">
              <a:buNone/>
              <a:defRPr sz="850"/>
            </a:lvl5pPr>
            <a:lvl6pPr marL="1889836" indent="0">
              <a:buNone/>
              <a:defRPr sz="850"/>
            </a:lvl6pPr>
            <a:lvl7pPr marL="2267803" indent="0">
              <a:buNone/>
              <a:defRPr sz="850"/>
            </a:lvl7pPr>
            <a:lvl8pPr marL="2645771" indent="0">
              <a:buNone/>
              <a:defRPr sz="850"/>
            </a:lvl8pPr>
            <a:lvl9pPr marL="3023738" indent="0">
              <a:buNone/>
              <a:defRPr sz="85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Obraz z podpisem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20712" y="791951"/>
            <a:ext cx="2438192" cy="2771828"/>
          </a:xfrm>
        </p:spPr>
        <p:txBody>
          <a:bodyPr anchor="b"/>
          <a:lstStyle>
            <a:lvl1pPr>
              <a:defRPr sz="265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3213847" y="1710397"/>
            <a:ext cx="3827085" cy="8441976"/>
          </a:xfrm>
        </p:spPr>
        <p:txBody>
          <a:bodyPr anchor="t"/>
          <a:lstStyle>
            <a:lvl1pPr marL="0" indent="0">
              <a:buNone/>
              <a:defRPr sz="2650"/>
            </a:lvl1pPr>
            <a:lvl2pPr marL="377967" indent="0">
              <a:buNone/>
              <a:defRPr sz="2300"/>
            </a:lvl2pPr>
            <a:lvl3pPr marL="755934" indent="0">
              <a:buNone/>
              <a:defRPr sz="2000"/>
            </a:lvl3pPr>
            <a:lvl4pPr marL="1133902" indent="0">
              <a:buNone/>
              <a:defRPr sz="1650"/>
            </a:lvl4pPr>
            <a:lvl5pPr marL="1511869" indent="0">
              <a:buNone/>
              <a:defRPr sz="1650"/>
            </a:lvl5pPr>
            <a:lvl6pPr marL="1889836" indent="0">
              <a:buNone/>
              <a:defRPr sz="1650"/>
            </a:lvl6pPr>
            <a:lvl7pPr marL="2267803" indent="0">
              <a:buNone/>
              <a:defRPr sz="1650"/>
            </a:lvl7pPr>
            <a:lvl8pPr marL="2645771" indent="0">
              <a:buNone/>
              <a:defRPr sz="1650"/>
            </a:lvl8pPr>
            <a:lvl9pPr marL="3023738" indent="0">
              <a:buNone/>
              <a:defRPr sz="1650"/>
            </a:lvl9pPr>
          </a:lstStyle>
          <a:p>
            <a:pPr>
              <a:defRPr/>
            </a:pPr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520712" y="3563779"/>
            <a:ext cx="2438192" cy="6602341"/>
          </a:xfrm>
        </p:spPr>
        <p:txBody>
          <a:bodyPr/>
          <a:lstStyle>
            <a:lvl1pPr marL="0" indent="0">
              <a:buNone/>
              <a:defRPr sz="1300"/>
            </a:lvl1pPr>
            <a:lvl2pPr marL="377967" indent="0">
              <a:buNone/>
              <a:defRPr sz="1150"/>
            </a:lvl2pPr>
            <a:lvl3pPr marL="755934" indent="0">
              <a:buNone/>
              <a:defRPr sz="1000"/>
            </a:lvl3pPr>
            <a:lvl4pPr marL="1133902" indent="0">
              <a:buNone/>
              <a:defRPr sz="850"/>
            </a:lvl4pPr>
            <a:lvl5pPr marL="1511869" indent="0">
              <a:buNone/>
              <a:defRPr sz="850"/>
            </a:lvl5pPr>
            <a:lvl6pPr marL="1889836" indent="0">
              <a:buNone/>
              <a:defRPr sz="850"/>
            </a:lvl6pPr>
            <a:lvl7pPr marL="2267803" indent="0">
              <a:buNone/>
              <a:defRPr sz="850"/>
            </a:lvl7pPr>
            <a:lvl8pPr marL="2645771" indent="0">
              <a:buNone/>
              <a:defRPr sz="850"/>
            </a:lvl8pPr>
            <a:lvl9pPr marL="3023738" indent="0">
              <a:buNone/>
              <a:defRPr sz="85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19728" y="632464"/>
            <a:ext cx="6520220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19728" y="3162304"/>
            <a:ext cx="6520220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519728" y="11010319"/>
            <a:ext cx="1700927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365680-61C0-4C7B-85C4-9FDCEF7415A3}" type="datetimeFigureOut">
              <a:rPr lang="pl-PL"/>
              <a:t/>
            </a:fld>
            <a:endParaRPr lang="pl-PL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504143" y="11010319"/>
            <a:ext cx="2551389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5339020" y="11010319"/>
            <a:ext cx="1700927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A4F115-9A91-4239-8339-CB95C78541FC}" type="slidenum">
              <a:rPr lang="pl-PL"/>
              <a:t/>
            </a:fld>
            <a:endParaRPr lang="pl-PL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>
        <a:lnSpc>
          <a:spcPct val="90000"/>
        </a:lnSpc>
        <a:spcBef>
          <a:spcPts val="0"/>
        </a:spcBef>
        <a:buNone/>
        <a:defRPr sz="36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>
        <a:lnSpc>
          <a:spcPct val="90000"/>
        </a:lnSpc>
        <a:spcBef>
          <a:spcPts val="827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>
        <a:lnSpc>
          <a:spcPct val="90000"/>
        </a:lnSpc>
        <a:spcBef>
          <a:spcPts val="413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>
        <a:lnSpc>
          <a:spcPct val="90000"/>
        </a:lnSpc>
        <a:spcBef>
          <a:spcPts val="413"/>
        </a:spcBef>
        <a:buFont typeface="Arial"/>
        <a:buChar char="•"/>
        <a:defRPr sz="165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>
        <a:lnSpc>
          <a:spcPct val="90000"/>
        </a:lnSpc>
        <a:spcBef>
          <a:spcPts val="413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>
        <a:lnSpc>
          <a:spcPct val="90000"/>
        </a:lnSpc>
        <a:spcBef>
          <a:spcPts val="413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>
        <a:lnSpc>
          <a:spcPct val="90000"/>
        </a:lnSpc>
        <a:spcBef>
          <a:spcPts val="413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>
        <a:lnSpc>
          <a:spcPct val="90000"/>
        </a:lnSpc>
        <a:spcBef>
          <a:spcPts val="413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>
        <a:lnSpc>
          <a:spcPct val="90000"/>
        </a:lnSpc>
        <a:spcBef>
          <a:spcPts val="413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>
        <a:lnSpc>
          <a:spcPct val="90000"/>
        </a:lnSpc>
        <a:spcBef>
          <a:spcPts val="413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>
        <a:defRPr sz="15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0" name="Prostokąt 89" hidden="0"/>
          <p:cNvSpPr/>
          <p:nvPr isPhoto="0" userDrawn="0"/>
        </p:nvSpPr>
        <p:spPr bwMode="auto">
          <a:xfrm>
            <a:off x="-4046" y="11013623"/>
            <a:ext cx="7563721" cy="865639"/>
          </a:xfrm>
          <a:prstGeom prst="rect">
            <a:avLst/>
          </a:prstGeom>
          <a:solidFill>
            <a:srgbClr val="00A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2" name="Prostokąt 21" hidden="0"/>
          <p:cNvSpPr/>
          <p:nvPr isPhoto="0" userDrawn="0"/>
        </p:nvSpPr>
        <p:spPr bwMode="auto">
          <a:xfrm>
            <a:off x="1090395" y="2204993"/>
            <a:ext cx="3024328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>
                <a:solidFill>
                  <a:srgbClr val="00ABB3"/>
                </a:solidFill>
                <a:latin typeface="Lato Semibold"/>
                <a:ea typeface="Lato Semibold"/>
                <a:cs typeface="Lato Semibold"/>
              </a:rPr>
              <a:t>W O&amp;W wspieramy biznes!</a:t>
            </a:r>
            <a:endParaRPr/>
          </a:p>
        </p:txBody>
      </p:sp>
      <p:sp>
        <p:nvSpPr>
          <p:cNvPr id="25" name="Pole tekstowe 2" hidden="0"/>
          <p:cNvSpPr txBox="1"/>
          <p:nvPr isPhoto="0" userDrawn="0"/>
        </p:nvSpPr>
        <p:spPr bwMode="auto">
          <a:xfrm>
            <a:off x="173573" y="9857364"/>
            <a:ext cx="7153539" cy="109230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just">
              <a:defRPr/>
            </a:pPr>
            <a:r>
              <a:rPr lang="pl-PL" sz="800">
                <a:solidFill>
                  <a:srgbClr val="00ABB3"/>
                </a:solidFill>
                <a:latin typeface="Lato"/>
                <a:ea typeface="Lato"/>
                <a:cs typeface="Lato"/>
              </a:rPr>
              <a:t>Prosimy o dopisanie następującej klauzuli: 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Wyrażam zgodę na przetwarzanie moich danych osobowych zawartych w moich dokumentach aplikacyjnych </a:t>
            </a:r>
            <a:b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</a:b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i innych danych zebranych w trakcie procesu rekrutacji przez spółki z Grupy O&amp;W z siedzibą we Wrocławiu, tj. Olesiński i Wspólnicy sp. k., O&amp;W 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Analitycs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 Sp. </a:t>
            </a:r>
            <a:b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</a:b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z o.o., GOBS Sp. z o.o. i 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Saurus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 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Grow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 Sp. z o.o., w celu realizacji aktualnych procesów rekrutacji w tych spółkach, w zakresie w jakim wykraczają poza katalog określony przepisami prawa pracy.</a:t>
            </a:r>
            <a:endParaRPr/>
          </a:p>
          <a:p>
            <a:pPr>
              <a:defRPr/>
            </a:pPr>
            <a:endParaRPr lang="pl-PL" sz="400">
              <a:solidFill>
                <a:schemeClr val="bg2">
                  <a:lumMod val="10000"/>
                </a:schemeClr>
              </a:solidFill>
              <a:latin typeface="Lato Light"/>
              <a:ea typeface="Lato Light"/>
              <a:cs typeface="Lato Light"/>
            </a:endParaRPr>
          </a:p>
          <a:p>
            <a:pPr algn="just">
              <a:defRPr/>
            </a:pP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Współadministratorami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 podanych danych osobowych, w tym zawartych w dokumentach aplikacyjnych i innych zebranych w toku procesu rekrutacji są spółki </a:t>
            </a:r>
            <a:b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</a:b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z Grupy O&amp;W z siedzibą we Wrocławiu (ul. Powstańców Śląskich 2-4, 53-333 Wrocław), tj. Olesiński i Wspólnicy sp. k., O&amp;W 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Analitycs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 Sp. z o.o., GOBS Sp.</a:t>
            </a:r>
            <a:b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</a:b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z o.o. i 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Saurus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 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Grow</a:t>
            </a:r>
            <a:r>
              <a:rPr lang="pl-PL" sz="8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 Sp. z o.o.  Więcej informacji o tym, jak przetwarzamy dane znajdziesz na stronie http://olesinski.com/polityka-prywatnosci/.</a:t>
            </a:r>
            <a:endParaRPr/>
          </a:p>
        </p:txBody>
      </p:sp>
      <p:sp>
        <p:nvSpPr>
          <p:cNvPr id="11" name="pole tekstowe 10" hidden="0"/>
          <p:cNvSpPr txBox="1"/>
          <p:nvPr isPhoto="0" userDrawn="0"/>
        </p:nvSpPr>
        <p:spPr bwMode="auto">
          <a:xfrm>
            <a:off x="1917223" y="2459621"/>
            <a:ext cx="5655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sz="10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Grupa O&amp;W to kilka powiązanych ze sobą spółek, świadczących od ponad 16 lat usługi prawno-podatkowe, analityczne, księgowe, rekrutacyjne oraz administracyjne. Robimy to z pasją i energią, bo lubimy czuć radość doradzania. Załoga O&amp;W liczy 190 osób, pracujemy dla ponad 400 Klientów, mamy biura w 4 miastach w Polsce (Wrocław, Warszawa, Kraków, Gliwice) i wciąż się rozwijamy!</a:t>
            </a:r>
            <a:endParaRPr/>
          </a:p>
        </p:txBody>
      </p:sp>
      <p:sp>
        <p:nvSpPr>
          <p:cNvPr id="23" name="Prostokąt 22" hidden="0"/>
          <p:cNvSpPr/>
          <p:nvPr isPhoto="0" userDrawn="0"/>
        </p:nvSpPr>
        <p:spPr bwMode="auto">
          <a:xfrm>
            <a:off x="1034258" y="2184823"/>
            <a:ext cx="7061960" cy="103094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9" name="Prostokąt 58" hidden="0"/>
          <p:cNvSpPr/>
          <p:nvPr isPhoto="0" userDrawn="0"/>
        </p:nvSpPr>
        <p:spPr bwMode="auto">
          <a:xfrm>
            <a:off x="23726" y="4917794"/>
            <a:ext cx="1291268" cy="88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7" name="pole tekstowe 26" hidden="0"/>
          <p:cNvSpPr txBox="1"/>
          <p:nvPr isPhoto="0" userDrawn="0"/>
        </p:nvSpPr>
        <p:spPr bwMode="auto">
          <a:xfrm>
            <a:off x="114451" y="5108813"/>
            <a:ext cx="12912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sz="1100">
                <a:latin typeface="Lato"/>
                <a:ea typeface="Lato"/>
                <a:cs typeface="Lato"/>
              </a:rPr>
              <a:t>Szukamy Ciebie, jeśli:</a:t>
            </a:r>
            <a:endParaRPr/>
          </a:p>
        </p:txBody>
      </p:sp>
      <p:sp>
        <p:nvSpPr>
          <p:cNvPr id="61" name="Prostokąt 60" hidden="0"/>
          <p:cNvSpPr/>
          <p:nvPr isPhoto="0" userDrawn="0"/>
        </p:nvSpPr>
        <p:spPr bwMode="auto">
          <a:xfrm>
            <a:off x="1518186" y="4663509"/>
            <a:ext cx="5865626" cy="1653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marR="0" lvl="0" indent="-108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SzTx/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jesteś absolwentem prawa lub aplikantem,</a:t>
            </a:r>
            <a:endParaRPr/>
          </a:p>
          <a:p>
            <a:pPr marL="108000" marR="0" lvl="0" indent="-108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SzTx/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posiadasz min. 2 lata praktycznego doświadczenia w pracy w kancelarii lub wewnętrznym dziale prawnym,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bardzo dobrze znasz język angielski,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interesujesz się wybranymi z wymienionych obszarów: prawo gospodarcze / prawo spółek handlowych /  prawo cywilne / prawo pracy </a:t>
            </a: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/ RODO,</a:t>
            </a:r>
            <a:endParaRPr lang="pl-PL" sz="950">
              <a:solidFill>
                <a:schemeClr val="bg2">
                  <a:lumMod val="10000"/>
                </a:schemeClr>
              </a:solidFill>
              <a:latin typeface="Lato Light"/>
              <a:ea typeface="Lato Light"/>
              <a:cs typeface="Lato Light"/>
            </a:endParaRPr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potrafisz pracować przy zmieniających się priorytetach i pod presją czasu,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masz poczucie odpowiedzialności i pełnego zaangażowania w wykonywanie powierzonych zadań,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umiesz pracować w zespole i doskonale organizujesz swoją pracę,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masz wysoką motywację do pracy i rozwoju zawodowego,</a:t>
            </a:r>
            <a:endParaRPr/>
          </a:p>
        </p:txBody>
      </p:sp>
      <p:sp>
        <p:nvSpPr>
          <p:cNvPr id="69" name="Prostokąt 68" hidden="0"/>
          <p:cNvSpPr/>
          <p:nvPr isPhoto="0" userDrawn="0"/>
        </p:nvSpPr>
        <p:spPr bwMode="auto">
          <a:xfrm>
            <a:off x="8255" y="6577134"/>
            <a:ext cx="1291268" cy="88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0" name="pole tekstowe 69" hidden="0"/>
          <p:cNvSpPr txBox="1"/>
          <p:nvPr isPhoto="0" userDrawn="0"/>
        </p:nvSpPr>
        <p:spPr bwMode="auto">
          <a:xfrm>
            <a:off x="118497" y="6656814"/>
            <a:ext cx="12912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sz="1100">
                <a:latin typeface="Lato"/>
                <a:ea typeface="Lato"/>
                <a:cs typeface="Lato"/>
              </a:rPr>
              <a:t>Dołączając do Załogi O&amp;W zyskasz:</a:t>
            </a:r>
            <a:endParaRPr/>
          </a:p>
        </p:txBody>
      </p:sp>
      <p:sp>
        <p:nvSpPr>
          <p:cNvPr id="76" name="Prostokąt 75" hidden="0"/>
          <p:cNvSpPr/>
          <p:nvPr isPhoto="0" userDrawn="0"/>
        </p:nvSpPr>
        <p:spPr bwMode="auto">
          <a:xfrm>
            <a:off x="716127" y="8363588"/>
            <a:ext cx="6083429" cy="1039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9" name="Prostokąt 78" hidden="0"/>
          <p:cNvSpPr/>
          <p:nvPr isPhoto="0" userDrawn="0"/>
        </p:nvSpPr>
        <p:spPr bwMode="auto">
          <a:xfrm>
            <a:off x="2727010" y="9278810"/>
            <a:ext cx="2288970" cy="393282"/>
          </a:xfrm>
          <a:prstGeom prst="rect">
            <a:avLst/>
          </a:prstGeom>
          <a:solidFill>
            <a:srgbClr val="00A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0" name="pole tekstowe 79" hidden="0"/>
          <p:cNvSpPr txBox="1"/>
          <p:nvPr isPhoto="0" userDrawn="0"/>
        </p:nvSpPr>
        <p:spPr bwMode="auto">
          <a:xfrm>
            <a:off x="3494394" y="9321563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l-PL" sz="1400">
                <a:solidFill>
                  <a:schemeClr val="bg1"/>
                </a:solidFill>
                <a:latin typeface="Lato Semibold"/>
                <a:ea typeface="Lato Semibold"/>
                <a:cs typeface="Lato Semibold"/>
              </a:rPr>
              <a:t>Aplikuj</a:t>
            </a:r>
            <a:endParaRPr/>
          </a:p>
        </p:txBody>
      </p:sp>
      <p:sp>
        <p:nvSpPr>
          <p:cNvPr id="82" name="pole tekstowe 81" hidden="0"/>
          <p:cNvSpPr txBox="1"/>
          <p:nvPr isPhoto="0" userDrawn="0"/>
        </p:nvSpPr>
        <p:spPr bwMode="auto">
          <a:xfrm>
            <a:off x="795045" y="11482376"/>
            <a:ext cx="986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l-PL" sz="105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olesinski.com</a:t>
            </a:r>
            <a:endParaRPr/>
          </a:p>
        </p:txBody>
      </p:sp>
      <p:sp>
        <p:nvSpPr>
          <p:cNvPr id="83" name="pole tekstowe 82" hidden="0"/>
          <p:cNvSpPr txBox="1"/>
          <p:nvPr isPhoto="0" userDrawn="0"/>
        </p:nvSpPr>
        <p:spPr bwMode="auto">
          <a:xfrm>
            <a:off x="2359915" y="11480567"/>
            <a:ext cx="1537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l-PL" sz="105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Olesinski &amp; Wspólnicy</a:t>
            </a:r>
            <a:endParaRPr/>
          </a:p>
        </p:txBody>
      </p:sp>
      <p:sp>
        <p:nvSpPr>
          <p:cNvPr id="84" name="Prostokąt 83" hidden="0"/>
          <p:cNvSpPr/>
          <p:nvPr isPhoto="0" userDrawn="0"/>
        </p:nvSpPr>
        <p:spPr bwMode="auto">
          <a:xfrm>
            <a:off x="4405065" y="11482376"/>
            <a:ext cx="10502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05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Olesinski_com</a:t>
            </a:r>
            <a:endParaRPr lang="pl-PL" sz="1050">
              <a:solidFill>
                <a:schemeClr val="bg1"/>
              </a:solidFill>
              <a:latin typeface="Lato Light"/>
              <a:ea typeface="Lato Light"/>
              <a:cs typeface="Lato Light"/>
            </a:endParaRPr>
          </a:p>
        </p:txBody>
      </p:sp>
      <p:sp>
        <p:nvSpPr>
          <p:cNvPr id="85" name="Prostokąt 84" hidden="0"/>
          <p:cNvSpPr/>
          <p:nvPr isPhoto="0" userDrawn="0"/>
        </p:nvSpPr>
        <p:spPr bwMode="auto">
          <a:xfrm>
            <a:off x="5846215" y="11480567"/>
            <a:ext cx="15376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05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Olesiński &amp; Wspólnicy</a:t>
            </a:r>
            <a:endParaRPr/>
          </a:p>
        </p:txBody>
      </p:sp>
      <p:pic>
        <p:nvPicPr>
          <p:cNvPr id="86" name="Obraz 85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36864" y="11545694"/>
            <a:ext cx="389582" cy="189342"/>
          </a:xfrm>
          <a:prstGeom prst="rect">
            <a:avLst/>
          </a:prstGeom>
        </p:spPr>
      </p:pic>
      <p:pic>
        <p:nvPicPr>
          <p:cNvPr id="87" name="Obraz 86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2185361" y="11475207"/>
            <a:ext cx="210881" cy="201438"/>
          </a:xfrm>
          <a:prstGeom prst="rect">
            <a:avLst/>
          </a:prstGeom>
        </p:spPr>
      </p:pic>
      <p:pic>
        <p:nvPicPr>
          <p:cNvPr id="88" name="Obraz 87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4199478" y="11511574"/>
            <a:ext cx="243949" cy="199595"/>
          </a:xfrm>
          <a:prstGeom prst="rect">
            <a:avLst/>
          </a:prstGeom>
        </p:spPr>
      </p:pic>
      <p:pic>
        <p:nvPicPr>
          <p:cNvPr id="89" name="Obraz 88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>
            <a:off x="5777563" y="11499640"/>
            <a:ext cx="95444" cy="223461"/>
          </a:xfrm>
          <a:prstGeom prst="rect">
            <a:avLst/>
          </a:prstGeom>
        </p:spPr>
      </p:pic>
      <p:sp>
        <p:nvSpPr>
          <p:cNvPr id="100" name="Prostokąt 99" hidden="0"/>
          <p:cNvSpPr/>
          <p:nvPr isPhoto="0" userDrawn="0"/>
        </p:nvSpPr>
        <p:spPr bwMode="auto">
          <a:xfrm>
            <a:off x="96317" y="11098791"/>
            <a:ext cx="1216343" cy="266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bg2">
                  <a:lumMod val="10000"/>
                </a:schemeClr>
              </a:buClr>
              <a:defRPr/>
            </a:pPr>
            <a:r>
              <a:rPr lang="pl-PL" sz="1050">
                <a:solidFill>
                  <a:schemeClr val="bg1"/>
                </a:solidFill>
                <a:latin typeface="Lato Semibold"/>
                <a:ea typeface="Lato Semibold"/>
                <a:cs typeface="Lato Semibold"/>
              </a:rPr>
              <a:t>Poznaj nas lepiej!</a:t>
            </a:r>
            <a:endParaRPr/>
          </a:p>
        </p:txBody>
      </p:sp>
      <p:pic>
        <p:nvPicPr>
          <p:cNvPr id="102" name="Obraz 101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>
            <a:off x="874772" y="7073434"/>
            <a:ext cx="577762" cy="491125"/>
          </a:xfrm>
          <a:prstGeom prst="rect">
            <a:avLst/>
          </a:prstGeom>
        </p:spPr>
      </p:pic>
      <p:pic>
        <p:nvPicPr>
          <p:cNvPr id="104" name="Obraz 103" hidden="0"/>
          <p:cNvPicPr>
            <a:picLocks noChangeAspect="1"/>
          </p:cNvPicPr>
          <p:nvPr isPhoto="0" userDrawn="0"/>
        </p:nvPicPr>
        <p:blipFill>
          <a:blip r:embed="rId7"/>
          <a:stretch/>
        </p:blipFill>
        <p:spPr bwMode="auto">
          <a:xfrm>
            <a:off x="886424" y="5375930"/>
            <a:ext cx="492178" cy="489411"/>
          </a:xfrm>
          <a:prstGeom prst="rect">
            <a:avLst/>
          </a:prstGeom>
        </p:spPr>
      </p:pic>
      <p:sp>
        <p:nvSpPr>
          <p:cNvPr id="105" name="Prostokąt 104" hidden="0"/>
          <p:cNvSpPr/>
          <p:nvPr isPhoto="0" userDrawn="0"/>
        </p:nvSpPr>
        <p:spPr bwMode="auto">
          <a:xfrm>
            <a:off x="1506533" y="6491756"/>
            <a:ext cx="5836335" cy="130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tabLst>
                <a:tab pos="180340" algn="l"/>
              </a:tabLst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dobre warunki zatrudnienia,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tabLst>
                <a:tab pos="180340" algn="l"/>
              </a:tabLst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rozwój merytoryczny wspierany przez profesjonalny i zgrany zespół,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tabLst>
                <a:tab pos="180340" algn="l"/>
              </a:tabLst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udział w ciekawych zadaniach i projektach dla prestiżowych klientów,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tabLst>
                <a:tab pos="180340" algn="l"/>
              </a:tabLst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przyjazną kulturę pracy, promującą otwartość i elastyczność, 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tabLst>
                <a:tab pos="180340" algn="l"/>
              </a:tabLst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pakiet benefitów: prywatną opiekę medyczną, grupowe ubezpieczenie na życie, dofinansowanie do kart </a:t>
            </a: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Multisport</a:t>
            </a: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, bezpłatne zajęcia językowe.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tabLst>
                <a:tab pos="180340" algn="l"/>
              </a:tabLst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… i wiele więcej!</a:t>
            </a:r>
            <a:endParaRPr/>
          </a:p>
        </p:txBody>
      </p:sp>
      <p:sp>
        <p:nvSpPr>
          <p:cNvPr id="106" name="pole tekstowe 105" hidden="0"/>
          <p:cNvSpPr txBox="1"/>
          <p:nvPr isPhoto="0" userDrawn="0"/>
        </p:nvSpPr>
        <p:spPr bwMode="auto">
          <a:xfrm>
            <a:off x="743598" y="8472905"/>
            <a:ext cx="60684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pl-PL" sz="1400">
                <a:solidFill>
                  <a:srgbClr val="00ABB3"/>
                </a:solidFill>
                <a:latin typeface="Lato Semibold"/>
                <a:ea typeface="Lato Semibold"/>
                <a:cs typeface="Lato Semibold"/>
              </a:rPr>
              <a:t>Aplikuj i odkryj więcej!</a:t>
            </a:r>
            <a:endParaRPr/>
          </a:p>
          <a:p>
            <a:pPr algn="ctr">
              <a:defRPr/>
            </a:pPr>
            <a:r>
              <a:rPr lang="pl-PL" sz="10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Dzielimy się wiedzą, działamy razem, nawzajem się motywujemy i inspirujemy, możesz być częścią Załogi O&amp;W. Zapraszamy do aplikowania. </a:t>
            </a:r>
            <a:endParaRPr/>
          </a:p>
        </p:txBody>
      </p:sp>
      <p:sp>
        <p:nvSpPr>
          <p:cNvPr id="109" name="Prostokąt 108" hidden="0"/>
          <p:cNvSpPr/>
          <p:nvPr isPhoto="0" userDrawn="0"/>
        </p:nvSpPr>
        <p:spPr bwMode="auto">
          <a:xfrm>
            <a:off x="-4046" y="-44444"/>
            <a:ext cx="5676680" cy="1102084"/>
          </a:xfrm>
          <a:prstGeom prst="rect">
            <a:avLst/>
          </a:prstGeom>
          <a:solidFill>
            <a:srgbClr val="00A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110" name="Obraz 13" hidden="0"/>
          <p:cNvPicPr>
            <a:picLocks noChangeAspect="1"/>
          </p:cNvPicPr>
          <p:nvPr isPhoto="0" userDrawn="0"/>
        </p:nvPicPr>
        <p:blipFill>
          <a:blip r:embed="rId8"/>
          <a:srcRect l="17824" t="31535" r="17299" b="32448"/>
          <a:stretch/>
        </p:blipFill>
        <p:spPr bwMode="auto">
          <a:xfrm>
            <a:off x="5817688" y="202534"/>
            <a:ext cx="1536833" cy="568758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Prostokąt 111" hidden="0"/>
          <p:cNvSpPr/>
          <p:nvPr isPhoto="0" userDrawn="0"/>
        </p:nvSpPr>
        <p:spPr bwMode="auto">
          <a:xfrm>
            <a:off x="338842" y="260095"/>
            <a:ext cx="4821301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pl-PL">
                <a:solidFill>
                  <a:schemeClr val="bg1"/>
                </a:solidFill>
                <a:latin typeface="Lato Medium"/>
                <a:ea typeface="Lato Medium"/>
                <a:cs typeface="Lato Medium"/>
              </a:rPr>
              <a:t>Dołącz do Załogi O&amp;W na stanowisko:</a:t>
            </a:r>
            <a:endParaRPr/>
          </a:p>
          <a:p>
            <a:pPr>
              <a:lnSpc>
                <a:spcPct val="120000"/>
              </a:lnSpc>
              <a:defRPr/>
            </a:pPr>
            <a:endParaRPr lang="pl-PL" sz="900">
              <a:solidFill>
                <a:schemeClr val="bg1"/>
              </a:solidFill>
              <a:latin typeface="Lato Medium"/>
              <a:ea typeface="Lato Medium"/>
              <a:cs typeface="Lato Medium"/>
            </a:endParaRPr>
          </a:p>
        </p:txBody>
      </p:sp>
      <p:sp>
        <p:nvSpPr>
          <p:cNvPr id="114" name="Prostokąt 113" hidden="0"/>
          <p:cNvSpPr/>
          <p:nvPr isPhoto="0" userDrawn="0"/>
        </p:nvSpPr>
        <p:spPr bwMode="auto">
          <a:xfrm>
            <a:off x="83328" y="1225315"/>
            <a:ext cx="6911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3600" b="1">
                <a:solidFill>
                  <a:srgbClr val="374246"/>
                </a:solidFill>
                <a:latin typeface="Lato Semibold"/>
                <a:ea typeface="Lato Semibold"/>
                <a:cs typeface="Lato Semibold"/>
              </a:rPr>
              <a:t>Prawnik/ </a:t>
            </a:r>
            <a:r>
              <a:rPr lang="pl-PL" sz="3600" b="1">
                <a:solidFill>
                  <a:srgbClr val="374246"/>
                </a:solidFill>
                <a:latin typeface="Lato Semibold"/>
                <a:ea typeface="Lato Semibold"/>
                <a:cs typeface="Lato Semibold"/>
              </a:rPr>
              <a:t>Associate</a:t>
            </a:r>
            <a:r>
              <a:rPr lang="pl-PL" sz="3600" b="1">
                <a:solidFill>
                  <a:srgbClr val="374246"/>
                </a:solidFill>
                <a:latin typeface="Lato Semibold"/>
                <a:ea typeface="Lato Semibold"/>
                <a:cs typeface="Lato Semibold"/>
              </a:rPr>
              <a:t> </a:t>
            </a:r>
            <a:endParaRPr lang="pl-PL" sz="3600">
              <a:solidFill>
                <a:srgbClr val="374246"/>
              </a:solidFill>
              <a:latin typeface="Lato Semibold"/>
              <a:ea typeface="Lato Semibold"/>
              <a:cs typeface="Lato Semibold"/>
            </a:endParaRPr>
          </a:p>
        </p:txBody>
      </p:sp>
      <p:cxnSp>
        <p:nvCxnSpPr>
          <p:cNvPr id="115" name="Łącznik prosty 114" hidden="0"/>
          <p:cNvCxnSpPr>
            <a:cxnSpLocks/>
          </p:cNvCxnSpPr>
          <p:nvPr isPhoto="0" userDrawn="0"/>
        </p:nvCxnSpPr>
        <p:spPr bwMode="auto">
          <a:xfrm>
            <a:off x="-4046" y="821021"/>
            <a:ext cx="27310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Prostokąt 117" hidden="0"/>
          <p:cNvSpPr/>
          <p:nvPr isPhoto="0" userDrawn="0"/>
        </p:nvSpPr>
        <p:spPr bwMode="auto">
          <a:xfrm>
            <a:off x="6366234" y="1359446"/>
            <a:ext cx="752129" cy="3244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pl-PL" sz="140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Gliwice</a:t>
            </a:r>
            <a:endParaRPr lang="pl-PL" sz="1050">
              <a:solidFill>
                <a:schemeClr val="bg2">
                  <a:lumMod val="10000"/>
                </a:schemeClr>
              </a:solidFill>
              <a:latin typeface="Lato Light"/>
              <a:ea typeface="Lato Light"/>
              <a:cs typeface="Lato Light"/>
            </a:endParaRPr>
          </a:p>
        </p:txBody>
      </p:sp>
      <p:pic>
        <p:nvPicPr>
          <p:cNvPr id="5" name="Obraz 4" hidden="0"/>
          <p:cNvPicPr>
            <a:picLocks noChangeAspect="1"/>
          </p:cNvPicPr>
          <p:nvPr isPhoto="0" userDrawn="0"/>
        </p:nvPicPr>
        <p:blipFill>
          <a:blip r:embed="rId9"/>
          <a:stretch/>
        </p:blipFill>
        <p:spPr bwMode="auto">
          <a:xfrm>
            <a:off x="6051725" y="1262861"/>
            <a:ext cx="307916" cy="463031"/>
          </a:xfrm>
          <a:prstGeom prst="rect">
            <a:avLst/>
          </a:prstGeom>
        </p:spPr>
      </p:pic>
      <p:sp>
        <p:nvSpPr>
          <p:cNvPr id="8" name="Prostokąt 7" hidden="0"/>
          <p:cNvSpPr/>
          <p:nvPr isPhoto="0" userDrawn="0"/>
        </p:nvSpPr>
        <p:spPr bwMode="auto">
          <a:xfrm>
            <a:off x="8255" y="3554773"/>
            <a:ext cx="1291268" cy="88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pole tekstowe 8" hidden="0"/>
          <p:cNvSpPr txBox="1"/>
          <p:nvPr isPhoto="0" userDrawn="0"/>
        </p:nvSpPr>
        <p:spPr bwMode="auto">
          <a:xfrm>
            <a:off x="114451" y="3690266"/>
            <a:ext cx="129126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sz="1150">
                <a:latin typeface="Lato"/>
                <a:ea typeface="Lato"/>
                <a:cs typeface="Lato"/>
              </a:rPr>
              <a:t>Twoja rola </a:t>
            </a:r>
            <a:br>
              <a:rPr lang="pl-PL" sz="1150">
                <a:latin typeface="Lato"/>
                <a:ea typeface="Lato"/>
                <a:cs typeface="Lato"/>
              </a:rPr>
            </a:br>
            <a:r>
              <a:rPr lang="pl-PL" sz="1150">
                <a:latin typeface="Lato"/>
                <a:ea typeface="Lato"/>
                <a:cs typeface="Lato"/>
              </a:rPr>
              <a:t>w O&amp;W:</a:t>
            </a:r>
            <a:endParaRPr/>
          </a:p>
        </p:txBody>
      </p:sp>
      <p:pic>
        <p:nvPicPr>
          <p:cNvPr id="10" name="Obraz 9" hidden="0"/>
          <p:cNvPicPr>
            <a:picLocks noChangeAspect="1"/>
          </p:cNvPicPr>
          <p:nvPr isPhoto="0" userDrawn="0"/>
        </p:nvPicPr>
        <p:blipFill>
          <a:blip r:embed="rId10"/>
          <a:stretch/>
        </p:blipFill>
        <p:spPr bwMode="auto">
          <a:xfrm>
            <a:off x="890565" y="4072538"/>
            <a:ext cx="463123" cy="463123"/>
          </a:xfrm>
          <a:prstGeom prst="rect">
            <a:avLst/>
          </a:prstGeom>
        </p:spPr>
      </p:pic>
      <p:sp>
        <p:nvSpPr>
          <p:cNvPr id="40" name="pole tekstowe 39" hidden="0"/>
          <p:cNvSpPr txBox="1"/>
          <p:nvPr isPhoto="0" userDrawn="0"/>
        </p:nvSpPr>
        <p:spPr bwMode="auto">
          <a:xfrm>
            <a:off x="1520870" y="3536993"/>
            <a:ext cx="4683145" cy="951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bieżąca obsługa prawna przedsiębiorstw,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tworzenie dokumentów, w tym umów, w języku polskim oraz dwujęzycznych, </a:t>
            </a:r>
            <a:endParaRPr/>
          </a:p>
          <a:p>
            <a:pPr marL="108000" marR="0" lvl="0" indent="-108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SzTx/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przygotowywanie projektów opinii prawnych i pism procesowych,</a:t>
            </a:r>
            <a:endParaRPr/>
          </a:p>
          <a:p>
            <a:pPr marL="108000" marR="0" lvl="0" indent="-108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SzTx/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zbieranie informacji oraz analiza orzecznictwa,</a:t>
            </a:r>
            <a:endParaRPr/>
          </a:p>
          <a:p>
            <a:pPr marL="108000" indent="-108000">
              <a:lnSpc>
                <a:spcPct val="120000"/>
              </a:lnSpc>
              <a:buClr>
                <a:schemeClr val="bg2">
                  <a:lumMod val="10000"/>
                </a:schemeClr>
              </a:buClr>
              <a:buFont typeface="Wingdings"/>
              <a:buChar char="§"/>
              <a:defRPr/>
            </a:pP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załatwianie spraw w urzędach, sądach, KRS- </a:t>
            </a: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ie</a:t>
            </a:r>
            <a:r>
              <a:rPr lang="pl-PL" sz="950">
                <a:solidFill>
                  <a:schemeClr val="bg2">
                    <a:lumMod val="10000"/>
                  </a:schemeClr>
                </a:solidFill>
                <a:latin typeface="Lato Light"/>
                <a:ea typeface="Lato Light"/>
                <a:cs typeface="Lato Light"/>
              </a:rPr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Motyw pakietu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ONLYOFFICE/6.4.2.6</Application>
  <DocSecurity>0</DocSecurity>
  <PresentationFormat>Niestandardowy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Bratek</dc:creator>
  <cp:keywords/>
  <dc:description/>
  <dc:identifier/>
  <dc:language/>
  <cp:lastModifiedBy>Weronika Góra</cp:lastModifiedBy>
  <cp:revision>145</cp:revision>
  <dcterms:created xsi:type="dcterms:W3CDTF">2016-12-30T15:50:59Z</dcterms:created>
  <dcterms:modified xsi:type="dcterms:W3CDTF">2022-03-04T13:16:08Z</dcterms:modified>
  <cp:category/>
  <cp:contentStatus/>
  <cp:version/>
</cp:coreProperties>
</file>